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14400213" cy="10080625"/>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00"/>
    <a:srgbClr val="0000FF"/>
    <a:srgbClr val="FFCCFF"/>
    <a:srgbClr val="CCFF99"/>
    <a:srgbClr val="FFFF99"/>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256" autoAdjust="0"/>
  </p:normalViewPr>
  <p:slideViewPr>
    <p:cSldViewPr snapToGrid="0">
      <p:cViewPr varScale="1">
        <p:scale>
          <a:sx n="74" d="100"/>
          <a:sy n="74" d="100"/>
        </p:scale>
        <p:origin x="14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080016" y="1649770"/>
            <a:ext cx="12240181" cy="3509551"/>
          </a:xfrm>
        </p:spPr>
        <p:txBody>
          <a:bodyPr anchor="b"/>
          <a:lstStyle>
            <a:lvl1pPr algn="ctr">
              <a:defRPr sz="8819"/>
            </a:lvl1pPr>
          </a:lstStyle>
          <a:p>
            <a:r>
              <a:rPr lang="ja-JP" altLang="en-US"/>
              <a:t>マスター タイトルの書式設定</a:t>
            </a:r>
            <a:endParaRPr lang="en-US" dirty="0"/>
          </a:p>
        </p:txBody>
      </p:sp>
      <p:sp>
        <p:nvSpPr>
          <p:cNvPr id="3" name="Subtitle 2"/>
          <p:cNvSpPr>
            <a:spLocks noGrp="1"/>
          </p:cNvSpPr>
          <p:nvPr>
            <p:ph type="subTitle" idx="1"/>
          </p:nvPr>
        </p:nvSpPr>
        <p:spPr>
          <a:xfrm>
            <a:off x="1800027" y="5294662"/>
            <a:ext cx="10800160" cy="2433817"/>
          </a:xfrm>
        </p:spPr>
        <p:txBody>
          <a:bodyPr/>
          <a:lstStyle>
            <a:lvl1pPr marL="0" indent="0" algn="ctr">
              <a:buNone/>
              <a:defRPr sz="3528"/>
            </a:lvl1pPr>
            <a:lvl2pPr marL="672038" indent="0" algn="ctr">
              <a:buNone/>
              <a:defRPr sz="2940"/>
            </a:lvl2pPr>
            <a:lvl3pPr marL="1344077" indent="0" algn="ctr">
              <a:buNone/>
              <a:defRPr sz="2646"/>
            </a:lvl3pPr>
            <a:lvl4pPr marL="2016115" indent="0" algn="ctr">
              <a:buNone/>
              <a:defRPr sz="2352"/>
            </a:lvl4pPr>
            <a:lvl5pPr marL="2688153" indent="0" algn="ctr">
              <a:buNone/>
              <a:defRPr sz="2352"/>
            </a:lvl5pPr>
            <a:lvl6pPr marL="3360191" indent="0" algn="ctr">
              <a:buNone/>
              <a:defRPr sz="2352"/>
            </a:lvl6pPr>
            <a:lvl7pPr marL="4032230" indent="0" algn="ctr">
              <a:buNone/>
              <a:defRPr sz="2352"/>
            </a:lvl7pPr>
            <a:lvl8pPr marL="4704268" indent="0" algn="ctr">
              <a:buNone/>
              <a:defRPr sz="2352"/>
            </a:lvl8pPr>
            <a:lvl9pPr marL="5376306" indent="0" algn="ctr">
              <a:buNone/>
              <a:defRPr sz="23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560073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3465721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305153" y="536700"/>
            <a:ext cx="3105046" cy="8542864"/>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90015" y="536700"/>
            <a:ext cx="9135135" cy="8542864"/>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3548360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382897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82515" y="2513159"/>
            <a:ext cx="12420184" cy="4193259"/>
          </a:xfrm>
        </p:spPr>
        <p:txBody>
          <a:bodyPr anchor="b"/>
          <a:lstStyle>
            <a:lvl1pPr>
              <a:defRPr sz="881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82515" y="6746088"/>
            <a:ext cx="12420184" cy="2205136"/>
          </a:xfrm>
        </p:spPr>
        <p:txBody>
          <a:bodyPr/>
          <a:lstStyle>
            <a:lvl1pPr marL="0" indent="0">
              <a:buNone/>
              <a:defRPr sz="3528">
                <a:solidFill>
                  <a:schemeClr val="tx1"/>
                </a:solidFill>
              </a:defRPr>
            </a:lvl1pPr>
            <a:lvl2pPr marL="672038" indent="0">
              <a:buNone/>
              <a:defRPr sz="2940">
                <a:solidFill>
                  <a:schemeClr val="tx1">
                    <a:tint val="75000"/>
                  </a:schemeClr>
                </a:solidFill>
              </a:defRPr>
            </a:lvl2pPr>
            <a:lvl3pPr marL="1344077" indent="0">
              <a:buNone/>
              <a:defRPr sz="2646">
                <a:solidFill>
                  <a:schemeClr val="tx1">
                    <a:tint val="75000"/>
                  </a:schemeClr>
                </a:solidFill>
              </a:defRPr>
            </a:lvl3pPr>
            <a:lvl4pPr marL="2016115" indent="0">
              <a:buNone/>
              <a:defRPr sz="2352">
                <a:solidFill>
                  <a:schemeClr val="tx1">
                    <a:tint val="75000"/>
                  </a:schemeClr>
                </a:solidFill>
              </a:defRPr>
            </a:lvl4pPr>
            <a:lvl5pPr marL="2688153" indent="0">
              <a:buNone/>
              <a:defRPr sz="2352">
                <a:solidFill>
                  <a:schemeClr val="tx1">
                    <a:tint val="75000"/>
                  </a:schemeClr>
                </a:solidFill>
              </a:defRPr>
            </a:lvl5pPr>
            <a:lvl6pPr marL="3360191" indent="0">
              <a:buNone/>
              <a:defRPr sz="2352">
                <a:solidFill>
                  <a:schemeClr val="tx1">
                    <a:tint val="75000"/>
                  </a:schemeClr>
                </a:solidFill>
              </a:defRPr>
            </a:lvl6pPr>
            <a:lvl7pPr marL="4032230" indent="0">
              <a:buNone/>
              <a:defRPr sz="2352">
                <a:solidFill>
                  <a:schemeClr val="tx1">
                    <a:tint val="75000"/>
                  </a:schemeClr>
                </a:solidFill>
              </a:defRPr>
            </a:lvl7pPr>
            <a:lvl8pPr marL="4704268" indent="0">
              <a:buNone/>
              <a:defRPr sz="2352">
                <a:solidFill>
                  <a:schemeClr val="tx1">
                    <a:tint val="75000"/>
                  </a:schemeClr>
                </a:solidFill>
              </a:defRPr>
            </a:lvl8pPr>
            <a:lvl9pPr marL="5376306" indent="0">
              <a:buNone/>
              <a:defRPr sz="23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2438191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90014" y="2683500"/>
            <a:ext cx="6120091"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290108" y="2683500"/>
            <a:ext cx="6120091" cy="639606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2652880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91890" y="536702"/>
            <a:ext cx="12420184" cy="194845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91892" y="2471154"/>
            <a:ext cx="6091964"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4" name="Content Placeholder 3"/>
          <p:cNvSpPr>
            <a:spLocks noGrp="1"/>
          </p:cNvSpPr>
          <p:nvPr>
            <p:ph sz="half" idx="2"/>
          </p:nvPr>
        </p:nvSpPr>
        <p:spPr>
          <a:xfrm>
            <a:off x="991892" y="3682228"/>
            <a:ext cx="6091964"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290109" y="2471154"/>
            <a:ext cx="6121966" cy="1211074"/>
          </a:xfrm>
        </p:spPr>
        <p:txBody>
          <a:bodyPr anchor="b"/>
          <a:lstStyle>
            <a:lvl1pPr marL="0" indent="0">
              <a:buNone/>
              <a:defRPr sz="3528" b="1"/>
            </a:lvl1pPr>
            <a:lvl2pPr marL="672038" indent="0">
              <a:buNone/>
              <a:defRPr sz="2940" b="1"/>
            </a:lvl2pPr>
            <a:lvl3pPr marL="1344077" indent="0">
              <a:buNone/>
              <a:defRPr sz="2646" b="1"/>
            </a:lvl3pPr>
            <a:lvl4pPr marL="2016115" indent="0">
              <a:buNone/>
              <a:defRPr sz="2352" b="1"/>
            </a:lvl4pPr>
            <a:lvl5pPr marL="2688153" indent="0">
              <a:buNone/>
              <a:defRPr sz="2352" b="1"/>
            </a:lvl5pPr>
            <a:lvl6pPr marL="3360191" indent="0">
              <a:buNone/>
              <a:defRPr sz="2352" b="1"/>
            </a:lvl6pPr>
            <a:lvl7pPr marL="4032230" indent="0">
              <a:buNone/>
              <a:defRPr sz="2352" b="1"/>
            </a:lvl7pPr>
            <a:lvl8pPr marL="4704268" indent="0">
              <a:buNone/>
              <a:defRPr sz="2352" b="1"/>
            </a:lvl8pPr>
            <a:lvl9pPr marL="5376306" indent="0">
              <a:buNone/>
              <a:defRPr sz="2352" b="1"/>
            </a:lvl9pPr>
          </a:lstStyle>
          <a:p>
            <a:pPr lvl="0"/>
            <a:r>
              <a:rPr lang="ja-JP" altLang="en-US"/>
              <a:t>マスター テキストの書式設定</a:t>
            </a:r>
          </a:p>
        </p:txBody>
      </p:sp>
      <p:sp>
        <p:nvSpPr>
          <p:cNvPr id="6" name="Content Placeholder 5"/>
          <p:cNvSpPr>
            <a:spLocks noGrp="1"/>
          </p:cNvSpPr>
          <p:nvPr>
            <p:ph sz="quarter" idx="4"/>
          </p:nvPr>
        </p:nvSpPr>
        <p:spPr>
          <a:xfrm>
            <a:off x="7290109" y="3682228"/>
            <a:ext cx="6121966" cy="541600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2059853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42948270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2313659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91890" y="672042"/>
            <a:ext cx="4644444" cy="2352146"/>
          </a:xfrm>
        </p:spPr>
        <p:txBody>
          <a:bodyPr anchor="b"/>
          <a:lstStyle>
            <a:lvl1pPr>
              <a:defRPr sz="4704"/>
            </a:lvl1pPr>
          </a:lstStyle>
          <a:p>
            <a:r>
              <a:rPr lang="ja-JP" altLang="en-US"/>
              <a:t>マスター タイトルの書式設定</a:t>
            </a:r>
            <a:endParaRPr lang="en-US" dirty="0"/>
          </a:p>
        </p:txBody>
      </p:sp>
      <p:sp>
        <p:nvSpPr>
          <p:cNvPr id="3" name="Content Placeholder 2"/>
          <p:cNvSpPr>
            <a:spLocks noGrp="1"/>
          </p:cNvSpPr>
          <p:nvPr>
            <p:ph idx="1"/>
          </p:nvPr>
        </p:nvSpPr>
        <p:spPr>
          <a:xfrm>
            <a:off x="6121966" y="1451426"/>
            <a:ext cx="7290108" cy="7163777"/>
          </a:xfrm>
        </p:spPr>
        <p:txBody>
          <a:bodyPr/>
          <a:lstStyle>
            <a:lvl1pPr>
              <a:defRPr sz="4704"/>
            </a:lvl1pPr>
            <a:lvl2pPr>
              <a:defRPr sz="4116"/>
            </a:lvl2pPr>
            <a:lvl3pPr>
              <a:defRPr sz="3528"/>
            </a:lvl3pPr>
            <a:lvl4pPr>
              <a:defRPr sz="2940"/>
            </a:lvl4pPr>
            <a:lvl5pPr>
              <a:defRPr sz="2940"/>
            </a:lvl5pPr>
            <a:lvl6pPr>
              <a:defRPr sz="2940"/>
            </a:lvl6pPr>
            <a:lvl7pPr>
              <a:defRPr sz="2940"/>
            </a:lvl7pPr>
            <a:lvl8pPr>
              <a:defRPr sz="2940"/>
            </a:lvl8pPr>
            <a:lvl9pPr>
              <a:defRPr sz="294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91890" y="3024188"/>
            <a:ext cx="4644444"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251486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91890" y="672042"/>
            <a:ext cx="4644444" cy="2352146"/>
          </a:xfrm>
        </p:spPr>
        <p:txBody>
          <a:bodyPr anchor="b"/>
          <a:lstStyle>
            <a:lvl1pPr>
              <a:defRPr sz="47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121966" y="1451426"/>
            <a:ext cx="7290108" cy="7163777"/>
          </a:xfrm>
        </p:spPr>
        <p:txBody>
          <a:bodyPr anchor="t"/>
          <a:lstStyle>
            <a:lvl1pPr marL="0" indent="0">
              <a:buNone/>
              <a:defRPr sz="4704"/>
            </a:lvl1pPr>
            <a:lvl2pPr marL="672038" indent="0">
              <a:buNone/>
              <a:defRPr sz="4116"/>
            </a:lvl2pPr>
            <a:lvl3pPr marL="1344077" indent="0">
              <a:buNone/>
              <a:defRPr sz="3528"/>
            </a:lvl3pPr>
            <a:lvl4pPr marL="2016115" indent="0">
              <a:buNone/>
              <a:defRPr sz="2940"/>
            </a:lvl4pPr>
            <a:lvl5pPr marL="2688153" indent="0">
              <a:buNone/>
              <a:defRPr sz="2940"/>
            </a:lvl5pPr>
            <a:lvl6pPr marL="3360191" indent="0">
              <a:buNone/>
              <a:defRPr sz="2940"/>
            </a:lvl6pPr>
            <a:lvl7pPr marL="4032230" indent="0">
              <a:buNone/>
              <a:defRPr sz="2940"/>
            </a:lvl7pPr>
            <a:lvl8pPr marL="4704268" indent="0">
              <a:buNone/>
              <a:defRPr sz="2940"/>
            </a:lvl8pPr>
            <a:lvl9pPr marL="5376306" indent="0">
              <a:buNone/>
              <a:defRPr sz="294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991890" y="3024188"/>
            <a:ext cx="4644444" cy="5602681"/>
          </a:xfrm>
        </p:spPr>
        <p:txBody>
          <a:bodyPr/>
          <a:lstStyle>
            <a:lvl1pPr marL="0" indent="0">
              <a:buNone/>
              <a:defRPr sz="2352"/>
            </a:lvl1pPr>
            <a:lvl2pPr marL="672038" indent="0">
              <a:buNone/>
              <a:defRPr sz="2058"/>
            </a:lvl2pPr>
            <a:lvl3pPr marL="1344077" indent="0">
              <a:buNone/>
              <a:defRPr sz="1764"/>
            </a:lvl3pPr>
            <a:lvl4pPr marL="2016115" indent="0">
              <a:buNone/>
              <a:defRPr sz="1470"/>
            </a:lvl4pPr>
            <a:lvl5pPr marL="2688153" indent="0">
              <a:buNone/>
              <a:defRPr sz="1470"/>
            </a:lvl5pPr>
            <a:lvl6pPr marL="3360191" indent="0">
              <a:buNone/>
              <a:defRPr sz="1470"/>
            </a:lvl6pPr>
            <a:lvl7pPr marL="4032230" indent="0">
              <a:buNone/>
              <a:defRPr sz="1470"/>
            </a:lvl7pPr>
            <a:lvl8pPr marL="4704268" indent="0">
              <a:buNone/>
              <a:defRPr sz="1470"/>
            </a:lvl8pPr>
            <a:lvl9pPr marL="5376306" indent="0">
              <a:buNone/>
              <a:defRPr sz="147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874EBFE-C74B-4300-A197-D519E401EEE1}" type="datetimeFigureOut">
              <a:rPr kumimoji="1" lang="ja-JP" altLang="en-US" smtClean="0"/>
              <a:t>2025/4/2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4193389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61000">
              <a:srgbClr val="FFFF00"/>
            </a:gs>
            <a:gs pos="17000">
              <a:schemeClr val="accent1">
                <a:lumMod val="5000"/>
                <a:lumOff val="95000"/>
              </a:schemeClr>
            </a:gs>
            <a:gs pos="100000">
              <a:srgbClr val="FFC00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90015" y="536702"/>
            <a:ext cx="12420184" cy="1948455"/>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90015" y="2683500"/>
            <a:ext cx="12420184" cy="639606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015" y="9343248"/>
            <a:ext cx="3240048" cy="536700"/>
          </a:xfrm>
          <a:prstGeom prst="rect">
            <a:avLst/>
          </a:prstGeom>
        </p:spPr>
        <p:txBody>
          <a:bodyPr vert="horz" lIns="91440" tIns="45720" rIns="91440" bIns="45720" rtlCol="0" anchor="ctr"/>
          <a:lstStyle>
            <a:lvl1pPr algn="l">
              <a:defRPr sz="1764">
                <a:solidFill>
                  <a:schemeClr val="tx1">
                    <a:tint val="75000"/>
                  </a:schemeClr>
                </a:solidFill>
              </a:defRPr>
            </a:lvl1pPr>
          </a:lstStyle>
          <a:p>
            <a:fld id="{0874EBFE-C74B-4300-A197-D519E401EEE1}" type="datetimeFigureOut">
              <a:rPr kumimoji="1" lang="ja-JP" altLang="en-US" smtClean="0"/>
              <a:t>2025/4/2</a:t>
            </a:fld>
            <a:endParaRPr kumimoji="1" lang="ja-JP" altLang="en-US"/>
          </a:p>
        </p:txBody>
      </p:sp>
      <p:sp>
        <p:nvSpPr>
          <p:cNvPr id="5" name="Footer Placeholder 4"/>
          <p:cNvSpPr>
            <a:spLocks noGrp="1"/>
          </p:cNvSpPr>
          <p:nvPr>
            <p:ph type="ftr" sz="quarter" idx="3"/>
          </p:nvPr>
        </p:nvSpPr>
        <p:spPr>
          <a:xfrm>
            <a:off x="4770071" y="9343248"/>
            <a:ext cx="4860072" cy="536700"/>
          </a:xfrm>
          <a:prstGeom prst="rect">
            <a:avLst/>
          </a:prstGeom>
        </p:spPr>
        <p:txBody>
          <a:bodyPr vert="horz" lIns="91440" tIns="45720" rIns="91440" bIns="45720" rtlCol="0" anchor="ctr"/>
          <a:lstStyle>
            <a:lvl1pPr algn="ctr">
              <a:defRPr sz="176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170150" y="9343248"/>
            <a:ext cx="3240048" cy="536700"/>
          </a:xfrm>
          <a:prstGeom prst="rect">
            <a:avLst/>
          </a:prstGeom>
        </p:spPr>
        <p:txBody>
          <a:bodyPr vert="horz" lIns="91440" tIns="45720" rIns="91440" bIns="45720" rtlCol="0" anchor="ctr"/>
          <a:lstStyle>
            <a:lvl1pPr algn="r">
              <a:defRPr sz="1764">
                <a:solidFill>
                  <a:schemeClr val="tx1">
                    <a:tint val="75000"/>
                  </a:schemeClr>
                </a:solidFill>
              </a:defRPr>
            </a:lvl1pPr>
          </a:lstStyle>
          <a:p>
            <a:fld id="{1470F0B2-BBAA-4447-A836-A56403B3AD3F}" type="slidenum">
              <a:rPr kumimoji="1" lang="ja-JP" altLang="en-US" smtClean="0"/>
              <a:t>‹#›</a:t>
            </a:fld>
            <a:endParaRPr kumimoji="1" lang="ja-JP" altLang="en-US"/>
          </a:p>
        </p:txBody>
      </p:sp>
    </p:spTree>
    <p:extLst>
      <p:ext uri="{BB962C8B-B14F-4D97-AF65-F5344CB8AC3E}">
        <p14:creationId xmlns:p14="http://schemas.microsoft.com/office/powerpoint/2010/main" val="164351846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344077" rtl="0" eaLnBrk="1" latinLnBrk="0" hangingPunct="1">
        <a:lnSpc>
          <a:spcPct val="90000"/>
        </a:lnSpc>
        <a:spcBef>
          <a:spcPct val="0"/>
        </a:spcBef>
        <a:buNone/>
        <a:defRPr kumimoji="1" sz="6468" kern="1200">
          <a:solidFill>
            <a:schemeClr val="tx1"/>
          </a:solidFill>
          <a:latin typeface="+mj-lt"/>
          <a:ea typeface="+mj-ea"/>
          <a:cs typeface="+mj-cs"/>
        </a:defRPr>
      </a:lvl1pPr>
    </p:titleStyle>
    <p:bodyStyle>
      <a:lvl1pPr marL="336019" indent="-336019" algn="l" defTabSz="1344077" rtl="0" eaLnBrk="1" latinLnBrk="0" hangingPunct="1">
        <a:lnSpc>
          <a:spcPct val="90000"/>
        </a:lnSpc>
        <a:spcBef>
          <a:spcPts val="1470"/>
        </a:spcBef>
        <a:buFont typeface="Arial" panose="020B0604020202020204" pitchFamily="34" charset="0"/>
        <a:buChar char="•"/>
        <a:defRPr kumimoji="1" sz="4116" kern="1200">
          <a:solidFill>
            <a:schemeClr val="tx1"/>
          </a:solidFill>
          <a:latin typeface="+mn-lt"/>
          <a:ea typeface="+mn-ea"/>
          <a:cs typeface="+mn-cs"/>
        </a:defRPr>
      </a:lvl1pPr>
      <a:lvl2pPr marL="1008057" indent="-336019" algn="l" defTabSz="1344077" rtl="0" eaLnBrk="1" latinLnBrk="0" hangingPunct="1">
        <a:lnSpc>
          <a:spcPct val="90000"/>
        </a:lnSpc>
        <a:spcBef>
          <a:spcPts val="735"/>
        </a:spcBef>
        <a:buFont typeface="Arial" panose="020B0604020202020204" pitchFamily="34" charset="0"/>
        <a:buChar char="•"/>
        <a:defRPr kumimoji="1" sz="3528" kern="1200">
          <a:solidFill>
            <a:schemeClr val="tx1"/>
          </a:solidFill>
          <a:latin typeface="+mn-lt"/>
          <a:ea typeface="+mn-ea"/>
          <a:cs typeface="+mn-cs"/>
        </a:defRPr>
      </a:lvl2pPr>
      <a:lvl3pPr marL="1680096" indent="-336019" algn="l" defTabSz="1344077" rtl="0" eaLnBrk="1" latinLnBrk="0" hangingPunct="1">
        <a:lnSpc>
          <a:spcPct val="90000"/>
        </a:lnSpc>
        <a:spcBef>
          <a:spcPts val="735"/>
        </a:spcBef>
        <a:buFont typeface="Arial" panose="020B0604020202020204" pitchFamily="34" charset="0"/>
        <a:buChar char="•"/>
        <a:defRPr kumimoji="1" sz="2940" kern="1200">
          <a:solidFill>
            <a:schemeClr val="tx1"/>
          </a:solidFill>
          <a:latin typeface="+mn-lt"/>
          <a:ea typeface="+mn-ea"/>
          <a:cs typeface="+mn-cs"/>
        </a:defRPr>
      </a:lvl3pPr>
      <a:lvl4pPr marL="2352134"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4pPr>
      <a:lvl5pPr marL="3024172"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5pPr>
      <a:lvl6pPr marL="3696211"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6pPr>
      <a:lvl7pPr marL="4368249"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7pPr>
      <a:lvl8pPr marL="5040287"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8pPr>
      <a:lvl9pPr marL="5712325" indent="-336019" algn="l" defTabSz="1344077" rtl="0" eaLnBrk="1" latinLnBrk="0" hangingPunct="1">
        <a:lnSpc>
          <a:spcPct val="90000"/>
        </a:lnSpc>
        <a:spcBef>
          <a:spcPts val="735"/>
        </a:spcBef>
        <a:buFont typeface="Arial" panose="020B0604020202020204" pitchFamily="34" charset="0"/>
        <a:buChar char="•"/>
        <a:defRPr kumimoji="1" sz="2646" kern="1200">
          <a:solidFill>
            <a:schemeClr val="tx1"/>
          </a:solidFill>
          <a:latin typeface="+mn-lt"/>
          <a:ea typeface="+mn-ea"/>
          <a:cs typeface="+mn-cs"/>
        </a:defRPr>
      </a:lvl9pPr>
    </p:bodyStyle>
    <p:otherStyle>
      <a:defPPr>
        <a:defRPr lang="en-US"/>
      </a:defPPr>
      <a:lvl1pPr marL="0" algn="l" defTabSz="1344077" rtl="0" eaLnBrk="1" latinLnBrk="0" hangingPunct="1">
        <a:defRPr kumimoji="1" sz="2646" kern="1200">
          <a:solidFill>
            <a:schemeClr val="tx1"/>
          </a:solidFill>
          <a:latin typeface="+mn-lt"/>
          <a:ea typeface="+mn-ea"/>
          <a:cs typeface="+mn-cs"/>
        </a:defRPr>
      </a:lvl1pPr>
      <a:lvl2pPr marL="672038" algn="l" defTabSz="1344077" rtl="0" eaLnBrk="1" latinLnBrk="0" hangingPunct="1">
        <a:defRPr kumimoji="1" sz="2646" kern="1200">
          <a:solidFill>
            <a:schemeClr val="tx1"/>
          </a:solidFill>
          <a:latin typeface="+mn-lt"/>
          <a:ea typeface="+mn-ea"/>
          <a:cs typeface="+mn-cs"/>
        </a:defRPr>
      </a:lvl2pPr>
      <a:lvl3pPr marL="1344077" algn="l" defTabSz="1344077" rtl="0" eaLnBrk="1" latinLnBrk="0" hangingPunct="1">
        <a:defRPr kumimoji="1" sz="2646" kern="1200">
          <a:solidFill>
            <a:schemeClr val="tx1"/>
          </a:solidFill>
          <a:latin typeface="+mn-lt"/>
          <a:ea typeface="+mn-ea"/>
          <a:cs typeface="+mn-cs"/>
        </a:defRPr>
      </a:lvl3pPr>
      <a:lvl4pPr marL="2016115" algn="l" defTabSz="1344077" rtl="0" eaLnBrk="1" latinLnBrk="0" hangingPunct="1">
        <a:defRPr kumimoji="1" sz="2646" kern="1200">
          <a:solidFill>
            <a:schemeClr val="tx1"/>
          </a:solidFill>
          <a:latin typeface="+mn-lt"/>
          <a:ea typeface="+mn-ea"/>
          <a:cs typeface="+mn-cs"/>
        </a:defRPr>
      </a:lvl4pPr>
      <a:lvl5pPr marL="2688153" algn="l" defTabSz="1344077" rtl="0" eaLnBrk="1" latinLnBrk="0" hangingPunct="1">
        <a:defRPr kumimoji="1" sz="2646" kern="1200">
          <a:solidFill>
            <a:schemeClr val="tx1"/>
          </a:solidFill>
          <a:latin typeface="+mn-lt"/>
          <a:ea typeface="+mn-ea"/>
          <a:cs typeface="+mn-cs"/>
        </a:defRPr>
      </a:lvl5pPr>
      <a:lvl6pPr marL="3360191" algn="l" defTabSz="1344077" rtl="0" eaLnBrk="1" latinLnBrk="0" hangingPunct="1">
        <a:defRPr kumimoji="1" sz="2646" kern="1200">
          <a:solidFill>
            <a:schemeClr val="tx1"/>
          </a:solidFill>
          <a:latin typeface="+mn-lt"/>
          <a:ea typeface="+mn-ea"/>
          <a:cs typeface="+mn-cs"/>
        </a:defRPr>
      </a:lvl6pPr>
      <a:lvl7pPr marL="4032230" algn="l" defTabSz="1344077" rtl="0" eaLnBrk="1" latinLnBrk="0" hangingPunct="1">
        <a:defRPr kumimoji="1" sz="2646" kern="1200">
          <a:solidFill>
            <a:schemeClr val="tx1"/>
          </a:solidFill>
          <a:latin typeface="+mn-lt"/>
          <a:ea typeface="+mn-ea"/>
          <a:cs typeface="+mn-cs"/>
        </a:defRPr>
      </a:lvl7pPr>
      <a:lvl8pPr marL="4704268" algn="l" defTabSz="1344077" rtl="0" eaLnBrk="1" latinLnBrk="0" hangingPunct="1">
        <a:defRPr kumimoji="1" sz="2646" kern="1200">
          <a:solidFill>
            <a:schemeClr val="tx1"/>
          </a:solidFill>
          <a:latin typeface="+mn-lt"/>
          <a:ea typeface="+mn-ea"/>
          <a:cs typeface="+mn-cs"/>
        </a:defRPr>
      </a:lvl8pPr>
      <a:lvl9pPr marL="5376306" algn="l" defTabSz="1344077" rtl="0" eaLnBrk="1" latinLnBrk="0" hangingPunct="1">
        <a:defRPr kumimoji="1" sz="264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61000">
              <a:srgbClr val="FFFF00"/>
            </a:gs>
            <a:gs pos="17000">
              <a:schemeClr val="accent1">
                <a:lumMod val="5000"/>
                <a:lumOff val="95000"/>
              </a:schemeClr>
            </a:gs>
            <a:gs pos="84000">
              <a:srgbClr val="FFC000"/>
            </a:gs>
          </a:gsLst>
          <a:lin ang="5400000" scaled="1"/>
          <a:tileRect/>
        </a:gradFill>
        <a:effectLst/>
      </p:bgPr>
    </p:bg>
    <p:spTree>
      <p:nvGrpSpPr>
        <p:cNvPr id="1" name=""/>
        <p:cNvGrpSpPr/>
        <p:nvPr/>
      </p:nvGrpSpPr>
      <p:grpSpPr>
        <a:xfrm>
          <a:off x="0" y="0"/>
          <a:ext cx="0" cy="0"/>
          <a:chOff x="0" y="0"/>
          <a:chExt cx="0" cy="0"/>
        </a:xfrm>
      </p:grpSpPr>
      <p:sp>
        <p:nvSpPr>
          <p:cNvPr id="61" name="四角形: 角を丸くする 60">
            <a:extLst>
              <a:ext uri="{FF2B5EF4-FFF2-40B4-BE49-F238E27FC236}">
                <a16:creationId xmlns:a16="http://schemas.microsoft.com/office/drawing/2014/main" id="{35B9A963-034D-4ED4-B915-61D798624DBA}"/>
              </a:ext>
            </a:extLst>
          </p:cNvPr>
          <p:cNvSpPr/>
          <p:nvPr/>
        </p:nvSpPr>
        <p:spPr>
          <a:xfrm>
            <a:off x="6389550" y="7179393"/>
            <a:ext cx="2575217" cy="2796633"/>
          </a:xfrm>
          <a:prstGeom prst="roundRect">
            <a:avLst>
              <a:gd name="adj" fmla="val 9759"/>
            </a:avLst>
          </a:prstGeom>
          <a:solidFill>
            <a:srgbClr val="CCFF99"/>
          </a:solidFill>
          <a:ln w="38100">
            <a:solidFill>
              <a:srgbClr val="00B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60" name="四角形: 角を丸くする 59">
            <a:extLst>
              <a:ext uri="{FF2B5EF4-FFF2-40B4-BE49-F238E27FC236}">
                <a16:creationId xmlns:a16="http://schemas.microsoft.com/office/drawing/2014/main" id="{DA80C010-6649-41C6-A8FD-31F3FA1079DF}"/>
              </a:ext>
            </a:extLst>
          </p:cNvPr>
          <p:cNvSpPr/>
          <p:nvPr/>
        </p:nvSpPr>
        <p:spPr>
          <a:xfrm>
            <a:off x="3739881" y="7195265"/>
            <a:ext cx="2583750" cy="2780761"/>
          </a:xfrm>
          <a:prstGeom prst="roundRect">
            <a:avLst>
              <a:gd name="adj" fmla="val 9445"/>
            </a:avLst>
          </a:prstGeom>
          <a:solidFill>
            <a:srgbClr val="CCFF99"/>
          </a:solidFill>
          <a:ln w="38100">
            <a:solidFill>
              <a:srgbClr val="00B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58" name="四角形: 角を丸くする 57">
            <a:extLst>
              <a:ext uri="{FF2B5EF4-FFF2-40B4-BE49-F238E27FC236}">
                <a16:creationId xmlns:a16="http://schemas.microsoft.com/office/drawing/2014/main" id="{F41A0C54-5FDD-938D-3D21-5888962148C8}"/>
              </a:ext>
            </a:extLst>
          </p:cNvPr>
          <p:cNvSpPr/>
          <p:nvPr/>
        </p:nvSpPr>
        <p:spPr>
          <a:xfrm>
            <a:off x="11855119" y="4147194"/>
            <a:ext cx="2447313" cy="2942225"/>
          </a:xfrm>
          <a:prstGeom prst="roundRect">
            <a:avLst>
              <a:gd name="adj" fmla="val 8817"/>
            </a:avLst>
          </a:prstGeom>
          <a:solidFill>
            <a:srgbClr val="CCFFFF"/>
          </a:solidFill>
          <a:ln w="38100">
            <a:solidFill>
              <a:srgbClr val="0000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57" name="四角形: 角を丸くする 56">
            <a:extLst>
              <a:ext uri="{FF2B5EF4-FFF2-40B4-BE49-F238E27FC236}">
                <a16:creationId xmlns:a16="http://schemas.microsoft.com/office/drawing/2014/main" id="{01647B30-B5C4-208B-40DE-E55DF4484BE2}"/>
              </a:ext>
            </a:extLst>
          </p:cNvPr>
          <p:cNvSpPr/>
          <p:nvPr/>
        </p:nvSpPr>
        <p:spPr>
          <a:xfrm>
            <a:off x="9063007" y="4140707"/>
            <a:ext cx="2705701" cy="2940335"/>
          </a:xfrm>
          <a:prstGeom prst="roundRect">
            <a:avLst>
              <a:gd name="adj" fmla="val 8189"/>
            </a:avLst>
          </a:prstGeom>
          <a:solidFill>
            <a:srgbClr val="CCFFFF"/>
          </a:solidFill>
          <a:ln w="38100">
            <a:solidFill>
              <a:srgbClr val="0000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56" name="四角形: 角を丸くする 55">
            <a:extLst>
              <a:ext uri="{FF2B5EF4-FFF2-40B4-BE49-F238E27FC236}">
                <a16:creationId xmlns:a16="http://schemas.microsoft.com/office/drawing/2014/main" id="{F4EDD821-A17A-3CF8-2FE5-7E126A03E01D}"/>
              </a:ext>
            </a:extLst>
          </p:cNvPr>
          <p:cNvSpPr/>
          <p:nvPr/>
        </p:nvSpPr>
        <p:spPr>
          <a:xfrm>
            <a:off x="6410529" y="4141648"/>
            <a:ext cx="2566067" cy="2947771"/>
          </a:xfrm>
          <a:prstGeom prst="roundRect">
            <a:avLst>
              <a:gd name="adj" fmla="val 9759"/>
            </a:avLst>
          </a:prstGeom>
          <a:solidFill>
            <a:srgbClr val="CCFFFF"/>
          </a:solidFill>
          <a:ln w="38100">
            <a:solidFill>
              <a:srgbClr val="0000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55" name="四角形: 角を丸くする 54">
            <a:extLst>
              <a:ext uri="{FF2B5EF4-FFF2-40B4-BE49-F238E27FC236}">
                <a16:creationId xmlns:a16="http://schemas.microsoft.com/office/drawing/2014/main" id="{AED3BC69-E59A-BB3E-9522-1DFEBAB8A716}"/>
              </a:ext>
            </a:extLst>
          </p:cNvPr>
          <p:cNvSpPr/>
          <p:nvPr/>
        </p:nvSpPr>
        <p:spPr>
          <a:xfrm>
            <a:off x="3741616" y="4147194"/>
            <a:ext cx="2573191" cy="2963461"/>
          </a:xfrm>
          <a:prstGeom prst="roundRect">
            <a:avLst>
              <a:gd name="adj" fmla="val 9783"/>
            </a:avLst>
          </a:prstGeom>
          <a:solidFill>
            <a:srgbClr val="CCFFFF"/>
          </a:solidFill>
          <a:ln w="38100">
            <a:solidFill>
              <a:srgbClr val="0000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23" name="四角形: 角を丸くする 22">
            <a:extLst>
              <a:ext uri="{FF2B5EF4-FFF2-40B4-BE49-F238E27FC236}">
                <a16:creationId xmlns:a16="http://schemas.microsoft.com/office/drawing/2014/main" id="{FE4D205B-6E02-C04A-E3E3-7EEEC9CEE738}"/>
              </a:ext>
            </a:extLst>
          </p:cNvPr>
          <p:cNvSpPr/>
          <p:nvPr/>
        </p:nvSpPr>
        <p:spPr>
          <a:xfrm>
            <a:off x="11835866" y="905094"/>
            <a:ext cx="2448915" cy="3176638"/>
          </a:xfrm>
          <a:prstGeom prst="roundRect">
            <a:avLst>
              <a:gd name="adj" fmla="val 7300"/>
            </a:avLst>
          </a:prstGeom>
          <a:solidFill>
            <a:srgbClr val="FFCCFF"/>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87" dirty="0"/>
          </a:p>
        </p:txBody>
      </p:sp>
      <p:sp>
        <p:nvSpPr>
          <p:cNvPr id="21" name="四角形: 角を丸くする 20">
            <a:extLst>
              <a:ext uri="{FF2B5EF4-FFF2-40B4-BE49-F238E27FC236}">
                <a16:creationId xmlns:a16="http://schemas.microsoft.com/office/drawing/2014/main" id="{F0B57697-2FB7-FF94-6C8B-783BF5B1D386}"/>
              </a:ext>
            </a:extLst>
          </p:cNvPr>
          <p:cNvSpPr/>
          <p:nvPr/>
        </p:nvSpPr>
        <p:spPr>
          <a:xfrm>
            <a:off x="9033989" y="917149"/>
            <a:ext cx="2725516" cy="3164583"/>
          </a:xfrm>
          <a:prstGeom prst="roundRect">
            <a:avLst>
              <a:gd name="adj" fmla="val 7925"/>
            </a:avLst>
          </a:prstGeom>
          <a:solidFill>
            <a:srgbClr val="FFCCFF"/>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87" dirty="0"/>
          </a:p>
        </p:txBody>
      </p:sp>
      <p:sp>
        <p:nvSpPr>
          <p:cNvPr id="19" name="四角形: 角を丸くする 18">
            <a:extLst>
              <a:ext uri="{FF2B5EF4-FFF2-40B4-BE49-F238E27FC236}">
                <a16:creationId xmlns:a16="http://schemas.microsoft.com/office/drawing/2014/main" id="{F87C0F85-6279-AA97-D65E-9A03F6D0BF8E}"/>
              </a:ext>
            </a:extLst>
          </p:cNvPr>
          <p:cNvSpPr/>
          <p:nvPr/>
        </p:nvSpPr>
        <p:spPr>
          <a:xfrm>
            <a:off x="6418190" y="882957"/>
            <a:ext cx="2546577" cy="3192778"/>
          </a:xfrm>
          <a:prstGeom prst="roundRect">
            <a:avLst>
              <a:gd name="adj" fmla="val 8237"/>
            </a:avLst>
          </a:prstGeom>
          <a:solidFill>
            <a:srgbClr val="FFCCFF"/>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87" dirty="0"/>
          </a:p>
        </p:txBody>
      </p:sp>
      <p:sp>
        <p:nvSpPr>
          <p:cNvPr id="3" name="四角形: 角を丸くする 2">
            <a:extLst>
              <a:ext uri="{FF2B5EF4-FFF2-40B4-BE49-F238E27FC236}">
                <a16:creationId xmlns:a16="http://schemas.microsoft.com/office/drawing/2014/main" id="{7BC57543-22FD-36C2-3428-A4AE262EB7A8}"/>
              </a:ext>
            </a:extLst>
          </p:cNvPr>
          <p:cNvSpPr/>
          <p:nvPr/>
        </p:nvSpPr>
        <p:spPr>
          <a:xfrm>
            <a:off x="3777054" y="882955"/>
            <a:ext cx="2546577" cy="3186949"/>
          </a:xfrm>
          <a:prstGeom prst="roundRect">
            <a:avLst>
              <a:gd name="adj" fmla="val 8237"/>
            </a:avLst>
          </a:prstGeom>
          <a:solidFill>
            <a:srgbClr val="FFCCFF"/>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87" dirty="0"/>
          </a:p>
        </p:txBody>
      </p:sp>
      <p:sp>
        <p:nvSpPr>
          <p:cNvPr id="18" name="四角形: 角を丸くする 17">
            <a:extLst>
              <a:ext uri="{FF2B5EF4-FFF2-40B4-BE49-F238E27FC236}">
                <a16:creationId xmlns:a16="http://schemas.microsoft.com/office/drawing/2014/main" id="{0E8ABC82-68D1-ED23-8F94-3ED5670486EA}"/>
              </a:ext>
            </a:extLst>
          </p:cNvPr>
          <p:cNvSpPr/>
          <p:nvPr/>
        </p:nvSpPr>
        <p:spPr>
          <a:xfrm>
            <a:off x="1135918" y="875035"/>
            <a:ext cx="2546577" cy="3192560"/>
          </a:xfrm>
          <a:prstGeom prst="roundRect">
            <a:avLst>
              <a:gd name="adj" fmla="val 8861"/>
            </a:avLst>
          </a:prstGeom>
          <a:solidFill>
            <a:srgbClr val="FFCCFF"/>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087" dirty="0"/>
          </a:p>
        </p:txBody>
      </p:sp>
      <p:sp>
        <p:nvSpPr>
          <p:cNvPr id="28" name="四角形: 角を丸くする 27">
            <a:extLst>
              <a:ext uri="{FF2B5EF4-FFF2-40B4-BE49-F238E27FC236}">
                <a16:creationId xmlns:a16="http://schemas.microsoft.com/office/drawing/2014/main" id="{5D555746-9608-4766-9E21-B3FD72144F49}"/>
              </a:ext>
            </a:extLst>
          </p:cNvPr>
          <p:cNvSpPr/>
          <p:nvPr/>
        </p:nvSpPr>
        <p:spPr>
          <a:xfrm>
            <a:off x="1138386" y="4144378"/>
            <a:ext cx="2532150" cy="2963460"/>
          </a:xfrm>
          <a:prstGeom prst="roundRect">
            <a:avLst>
              <a:gd name="adj" fmla="val 9759"/>
            </a:avLst>
          </a:prstGeom>
          <a:solidFill>
            <a:srgbClr val="CCFFFF"/>
          </a:solidFill>
          <a:ln w="38100">
            <a:solidFill>
              <a:srgbClr val="0000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6" name="正方形/長方形 5">
            <a:extLst>
              <a:ext uri="{FF2B5EF4-FFF2-40B4-BE49-F238E27FC236}">
                <a16:creationId xmlns:a16="http://schemas.microsoft.com/office/drawing/2014/main" id="{16F6919F-261B-4ABC-A9AB-2DCD42379352}"/>
              </a:ext>
            </a:extLst>
          </p:cNvPr>
          <p:cNvSpPr/>
          <p:nvPr/>
        </p:nvSpPr>
        <p:spPr>
          <a:xfrm>
            <a:off x="307195" y="-69498"/>
            <a:ext cx="5521285" cy="10576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5170" b="1" dirty="0">
                <a:ln w="22225">
                  <a:solidFill>
                    <a:srgbClr val="009900"/>
                  </a:solidFill>
                  <a:prstDash val="solid"/>
                </a:ln>
                <a:solidFill>
                  <a:srgbClr val="92D050"/>
                </a:solidFill>
                <a:effectLst>
                  <a:outerShdw blurRad="50800" dist="38100" dir="5400000" algn="t" rotWithShape="0">
                    <a:prstClr val="black">
                      <a:alpha val="40000"/>
                    </a:prstClr>
                  </a:outerShdw>
                </a:effectLst>
              </a:rPr>
              <a:t>八俣小ナビ</a:t>
            </a:r>
            <a:r>
              <a:rPr kumimoji="1" lang="en-US" altLang="ja-JP" sz="5170" b="1" dirty="0">
                <a:ln w="22225">
                  <a:solidFill>
                    <a:srgbClr val="009900"/>
                  </a:solidFill>
                  <a:prstDash val="solid"/>
                </a:ln>
                <a:solidFill>
                  <a:srgbClr val="92D050"/>
                </a:solidFill>
                <a:effectLst>
                  <a:outerShdw blurRad="50800" dist="38100" dir="5400000" algn="t" rotWithShape="0">
                    <a:prstClr val="black">
                      <a:alpha val="40000"/>
                    </a:prstClr>
                  </a:outerShdw>
                </a:effectLst>
              </a:rPr>
              <a:t>2025</a:t>
            </a:r>
            <a:endParaRPr kumimoji="1" lang="ja-JP" altLang="en-US" sz="5170" b="1" dirty="0">
              <a:ln w="22225">
                <a:solidFill>
                  <a:srgbClr val="009900"/>
                </a:solidFill>
                <a:prstDash val="solid"/>
              </a:ln>
              <a:solidFill>
                <a:srgbClr val="92D050"/>
              </a:solidFill>
              <a:effectLst>
                <a:outerShdw blurRad="50800" dist="38100" dir="5400000" algn="t" rotWithShape="0">
                  <a:prstClr val="black">
                    <a:alpha val="40000"/>
                  </a:prstClr>
                </a:outerShdw>
              </a:effectLst>
            </a:endParaRPr>
          </a:p>
        </p:txBody>
      </p:sp>
      <p:sp>
        <p:nvSpPr>
          <p:cNvPr id="7" name="テキスト ボックス 6">
            <a:extLst>
              <a:ext uri="{FF2B5EF4-FFF2-40B4-BE49-F238E27FC236}">
                <a16:creationId xmlns:a16="http://schemas.microsoft.com/office/drawing/2014/main" id="{E796E503-2A3E-4E25-B4FA-0EF5D52E4C62}"/>
              </a:ext>
            </a:extLst>
          </p:cNvPr>
          <p:cNvSpPr txBox="1"/>
          <p:nvPr/>
        </p:nvSpPr>
        <p:spPr>
          <a:xfrm>
            <a:off x="10430624" y="58164"/>
            <a:ext cx="3766959" cy="734688"/>
          </a:xfrm>
          <a:prstGeom prst="rect">
            <a:avLst/>
          </a:prstGeom>
          <a:noFill/>
        </p:spPr>
        <p:txBody>
          <a:bodyPr wrap="square" rtlCol="0">
            <a:spAutoFit/>
          </a:bodyPr>
          <a:lstStyle/>
          <a:p>
            <a:r>
              <a:rPr kumimoji="1" lang="ja-JP" altLang="en-US" sz="2087" dirty="0">
                <a:latin typeface="UD デジタル 教科書体 N-B" panose="02020700000000000000" pitchFamily="17" charset="-128"/>
                <a:ea typeface="UD デジタル 教科書体 N-B" panose="02020700000000000000" pitchFamily="17" charset="-128"/>
              </a:rPr>
              <a:t>〒</a:t>
            </a:r>
            <a:r>
              <a:rPr kumimoji="1" lang="en-US" altLang="ja-JP" sz="2087" dirty="0">
                <a:latin typeface="UD デジタル 教科書体 N-B" panose="02020700000000000000" pitchFamily="17" charset="-128"/>
                <a:ea typeface="UD デジタル 教科書体 N-B" panose="02020700000000000000" pitchFamily="17" charset="-128"/>
              </a:rPr>
              <a:t>306-0112 </a:t>
            </a:r>
            <a:r>
              <a:rPr kumimoji="1" lang="ja-JP" altLang="en-US" sz="2087" dirty="0">
                <a:latin typeface="UD デジタル 教科書体 N-B" panose="02020700000000000000" pitchFamily="17" charset="-128"/>
                <a:ea typeface="UD デジタル 教科書体 N-B" panose="02020700000000000000" pitchFamily="17" charset="-128"/>
              </a:rPr>
              <a:t>古河市東山田</a:t>
            </a:r>
            <a:r>
              <a:rPr kumimoji="1" lang="en-US" altLang="ja-JP" sz="2087" dirty="0">
                <a:latin typeface="UD デジタル 教科書体 N-B" panose="02020700000000000000" pitchFamily="17" charset="-128"/>
                <a:ea typeface="UD デジタル 教科書体 N-B" panose="02020700000000000000" pitchFamily="17" charset="-128"/>
              </a:rPr>
              <a:t>1814</a:t>
            </a:r>
            <a:r>
              <a:rPr kumimoji="1" lang="ja-JP" altLang="en-US" sz="2087" dirty="0">
                <a:latin typeface="UD デジタル 教科書体 N-B" panose="02020700000000000000" pitchFamily="17" charset="-128"/>
                <a:ea typeface="UD デジタル 教科書体 N-B" panose="02020700000000000000" pitchFamily="17" charset="-128"/>
              </a:rPr>
              <a:t>                        ℡</a:t>
            </a:r>
            <a:r>
              <a:rPr kumimoji="1" lang="en-US" altLang="ja-JP" sz="2087" dirty="0">
                <a:latin typeface="UD デジタル 教科書体 N-B" panose="02020700000000000000" pitchFamily="17" charset="-128"/>
                <a:ea typeface="UD デジタル 教科書体 N-B" panose="02020700000000000000" pitchFamily="17" charset="-128"/>
              </a:rPr>
              <a:t>0280-78-0009</a:t>
            </a:r>
            <a:r>
              <a:rPr kumimoji="1" lang="ja-JP" altLang="en-US" sz="2087" dirty="0"/>
              <a:t>　</a:t>
            </a:r>
          </a:p>
        </p:txBody>
      </p:sp>
      <p:sp>
        <p:nvSpPr>
          <p:cNvPr id="8" name="四角形: 角を丸くする 7">
            <a:extLst>
              <a:ext uri="{FF2B5EF4-FFF2-40B4-BE49-F238E27FC236}">
                <a16:creationId xmlns:a16="http://schemas.microsoft.com/office/drawing/2014/main" id="{FC8F123C-B94B-4B39-96DF-A735B44A0853}"/>
              </a:ext>
            </a:extLst>
          </p:cNvPr>
          <p:cNvSpPr/>
          <p:nvPr/>
        </p:nvSpPr>
        <p:spPr>
          <a:xfrm>
            <a:off x="170331" y="880128"/>
            <a:ext cx="771792" cy="3160370"/>
          </a:xfrm>
          <a:prstGeom prst="roundRect">
            <a:avLst/>
          </a:prstGeom>
          <a:solidFill>
            <a:srgbClr val="FFCCFF"/>
          </a:solidFill>
          <a:ln w="38100">
            <a:solidFill>
              <a:srgbClr val="FF000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5170" dirty="0">
                <a:solidFill>
                  <a:schemeClr val="tx1"/>
                </a:solidFill>
                <a:effectLst>
                  <a:outerShdw blurRad="50800" dist="38100" dir="5400000" algn="t" rotWithShape="0">
                    <a:prstClr val="black">
                      <a:alpha val="40000"/>
                    </a:prstClr>
                  </a:outerShdw>
                </a:effectLst>
              </a:rPr>
              <a:t>生　活</a:t>
            </a:r>
          </a:p>
        </p:txBody>
      </p:sp>
      <p:sp>
        <p:nvSpPr>
          <p:cNvPr id="11" name="四角形: 角を丸くする 10">
            <a:extLst>
              <a:ext uri="{FF2B5EF4-FFF2-40B4-BE49-F238E27FC236}">
                <a16:creationId xmlns:a16="http://schemas.microsoft.com/office/drawing/2014/main" id="{9FDA263C-E283-48D2-9B01-1224F73495F8}"/>
              </a:ext>
            </a:extLst>
          </p:cNvPr>
          <p:cNvSpPr/>
          <p:nvPr/>
        </p:nvSpPr>
        <p:spPr>
          <a:xfrm>
            <a:off x="178731" y="4140707"/>
            <a:ext cx="771792" cy="2967131"/>
          </a:xfrm>
          <a:prstGeom prst="roundRect">
            <a:avLst/>
          </a:prstGeom>
          <a:solidFill>
            <a:srgbClr val="CCFFFF"/>
          </a:solidFill>
          <a:ln w="38100">
            <a:solidFill>
              <a:srgbClr val="0000FF"/>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5170" dirty="0">
                <a:solidFill>
                  <a:schemeClr val="tx1"/>
                </a:solidFill>
                <a:effectLst>
                  <a:outerShdw blurRad="50800" dist="38100" dir="5400000" algn="t" rotWithShape="0">
                    <a:prstClr val="black">
                      <a:alpha val="40000"/>
                    </a:prstClr>
                  </a:outerShdw>
                </a:effectLst>
              </a:rPr>
              <a:t>学　習</a:t>
            </a:r>
          </a:p>
        </p:txBody>
      </p:sp>
      <p:sp>
        <p:nvSpPr>
          <p:cNvPr id="12" name="四角形: 角を丸くする 11">
            <a:extLst>
              <a:ext uri="{FF2B5EF4-FFF2-40B4-BE49-F238E27FC236}">
                <a16:creationId xmlns:a16="http://schemas.microsoft.com/office/drawing/2014/main" id="{8906FF71-E8CC-467A-A67F-F22874947DAA}"/>
              </a:ext>
            </a:extLst>
          </p:cNvPr>
          <p:cNvSpPr/>
          <p:nvPr/>
        </p:nvSpPr>
        <p:spPr>
          <a:xfrm>
            <a:off x="178731" y="7165699"/>
            <a:ext cx="771792" cy="2871026"/>
          </a:xfrm>
          <a:prstGeom prst="roundRect">
            <a:avLst/>
          </a:prstGeom>
          <a:solidFill>
            <a:srgbClr val="CCFF99"/>
          </a:solidFill>
          <a:ln w="38100">
            <a:solidFill>
              <a:srgbClr val="00B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nchorCtr="1"/>
          <a:lstStyle/>
          <a:p>
            <a:pPr algn="ctr"/>
            <a:r>
              <a:rPr kumimoji="1" lang="ja-JP" altLang="en-US" sz="5170" dirty="0">
                <a:solidFill>
                  <a:schemeClr val="tx1"/>
                </a:solidFill>
                <a:effectLst>
                  <a:outerShdw blurRad="50800" dist="38100" dir="5400000" algn="t" rotWithShape="0">
                    <a:prstClr val="black">
                      <a:alpha val="40000"/>
                    </a:prstClr>
                  </a:outerShdw>
                </a:effectLst>
              </a:rPr>
              <a:t>その他</a:t>
            </a:r>
          </a:p>
        </p:txBody>
      </p:sp>
      <p:sp>
        <p:nvSpPr>
          <p:cNvPr id="13" name="テキスト ボックス 12">
            <a:extLst>
              <a:ext uri="{FF2B5EF4-FFF2-40B4-BE49-F238E27FC236}">
                <a16:creationId xmlns:a16="http://schemas.microsoft.com/office/drawing/2014/main" id="{3828F3D6-BEDE-4102-ADD6-897305BDD216}"/>
              </a:ext>
            </a:extLst>
          </p:cNvPr>
          <p:cNvSpPr txBox="1"/>
          <p:nvPr/>
        </p:nvSpPr>
        <p:spPr>
          <a:xfrm>
            <a:off x="1133934" y="850422"/>
            <a:ext cx="2628030" cy="2157194"/>
          </a:xfrm>
          <a:prstGeom prst="rect">
            <a:avLst/>
          </a:prstGeom>
          <a:noFill/>
          <a:ln>
            <a:noFill/>
            <a:bevel/>
          </a:ln>
          <a:effectLst>
            <a:outerShdw blurRad="50800" dist="38100" dir="5400000" algn="t" rotWithShape="0">
              <a:prstClr val="black">
                <a:alpha val="40000"/>
              </a:prstClr>
            </a:outerShdw>
          </a:effectLst>
        </p:spPr>
        <p:txBody>
          <a:bodyPr wrap="square" rtlCol="0">
            <a:spAutoFit/>
          </a:bodyPr>
          <a:lstStyle/>
          <a:p>
            <a:r>
              <a:rPr kumimoji="1" lang="ja-JP" altLang="en-US" sz="2087" b="1" dirty="0">
                <a:solidFill>
                  <a:srgbClr val="0000FF"/>
                </a:solidFill>
                <a:latin typeface="ＭＳ ゴシック" panose="020B0609070205080204" pitchFamily="49" charset="-128"/>
                <a:ea typeface="ＭＳ ゴシック" panose="020B0609070205080204" pitchFamily="49" charset="-128"/>
              </a:rPr>
              <a:t>　 </a:t>
            </a:r>
            <a:r>
              <a:rPr kumimoji="1" lang="ja-JP" altLang="en-US" b="1" dirty="0">
                <a:solidFill>
                  <a:srgbClr val="0000FF"/>
                </a:solidFill>
                <a:latin typeface="ＭＳ ゴシック" panose="020B0609070205080204" pitchFamily="49" charset="-128"/>
                <a:ea typeface="ＭＳ ゴシック" panose="020B0609070205080204" pitchFamily="49" charset="-128"/>
              </a:rPr>
              <a:t>登校　</a:t>
            </a:r>
            <a:r>
              <a:rPr kumimoji="1" lang="en-US" altLang="ja-JP" b="1" dirty="0">
                <a:solidFill>
                  <a:srgbClr val="0000FF"/>
                </a:solidFill>
                <a:latin typeface="ＭＳ ゴシック" panose="020B0609070205080204" pitchFamily="49" charset="-128"/>
                <a:ea typeface="ＭＳ ゴシック" panose="020B0609070205080204" pitchFamily="49" charset="-128"/>
              </a:rPr>
              <a:t>8:10</a:t>
            </a:r>
            <a:r>
              <a:rPr kumimoji="1" lang="ja-JP" altLang="en-US" b="1" dirty="0">
                <a:solidFill>
                  <a:srgbClr val="0000FF"/>
                </a:solidFill>
                <a:latin typeface="ＭＳ ゴシック" panose="020B0609070205080204" pitchFamily="49" charset="-128"/>
                <a:ea typeface="ＭＳ ゴシック" panose="020B0609070205080204" pitchFamily="49" charset="-128"/>
              </a:rPr>
              <a:t>まで</a:t>
            </a:r>
            <a:endParaRPr kumimoji="1" lang="en-US" altLang="ja-JP"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200" b="1" dirty="0">
                <a:latin typeface="ＭＳ 明朝" panose="02020609040205080304" pitchFamily="17" charset="-128"/>
                <a:ea typeface="ＭＳ 明朝" panose="02020609040205080304" pitchFamily="17" charset="-128"/>
              </a:rPr>
              <a:t>昇降口は </a:t>
            </a:r>
            <a:r>
              <a:rPr kumimoji="1" lang="en-US" altLang="ja-JP" b="1" u="sng" dirty="0">
                <a:solidFill>
                  <a:srgbClr val="FF0000"/>
                </a:solidFill>
                <a:latin typeface="ＭＳ 明朝" panose="02020609040205080304" pitchFamily="17" charset="-128"/>
                <a:ea typeface="ＭＳ 明朝" panose="02020609040205080304" pitchFamily="17" charset="-128"/>
              </a:rPr>
              <a:t>7:50 </a:t>
            </a:r>
            <a:r>
              <a:rPr kumimoji="1" lang="ja-JP" altLang="en-US" sz="1200" b="1" dirty="0">
                <a:latin typeface="ＭＳ 明朝" panose="02020609040205080304" pitchFamily="17" charset="-128"/>
                <a:ea typeface="ＭＳ 明朝" panose="02020609040205080304" pitchFamily="17" charset="-128"/>
              </a:rPr>
              <a:t>に開きます。</a:t>
            </a:r>
            <a:endParaRPr kumimoji="1" lang="en-US" altLang="ja-JP" sz="1200" b="1" dirty="0">
              <a:latin typeface="ＭＳ 明朝" panose="02020609040205080304" pitchFamily="17" charset="-128"/>
              <a:ea typeface="ＭＳ 明朝" panose="02020609040205080304" pitchFamily="17" charset="-128"/>
            </a:endParaRPr>
          </a:p>
          <a:p>
            <a:r>
              <a:rPr kumimoji="1" lang="ja-JP" altLang="en-US" sz="1200" b="1" dirty="0">
                <a:latin typeface="ＭＳ 明朝" panose="02020609040205080304" pitchFamily="17" charset="-128"/>
                <a:ea typeface="ＭＳ 明朝" panose="02020609040205080304" pitchFamily="17" charset="-128"/>
              </a:rPr>
              <a:t>黄色い帽子をかぶり、通学班で通学路を通って登校します。</a:t>
            </a:r>
            <a:endParaRPr kumimoji="1" lang="en-US" altLang="ja-JP" sz="1200" b="1" dirty="0">
              <a:solidFill>
                <a:srgbClr val="0000FF"/>
              </a:solidFill>
              <a:latin typeface="ＭＳ 明朝" panose="02020609040205080304" pitchFamily="17" charset="-128"/>
              <a:ea typeface="ＭＳ 明朝" panose="02020609040205080304" pitchFamily="17" charset="-128"/>
            </a:endParaRPr>
          </a:p>
          <a:p>
            <a:r>
              <a:rPr kumimoji="1" lang="ja-JP" altLang="en-US" sz="1400" b="1" dirty="0">
                <a:solidFill>
                  <a:srgbClr val="0000FF"/>
                </a:solidFill>
                <a:latin typeface="ＭＳ ゴシック" panose="020B0609070205080204" pitchFamily="49" charset="-128"/>
                <a:ea typeface="ＭＳ ゴシック" panose="020B0609070205080204" pitchFamily="49" charset="-128"/>
              </a:rPr>
              <a:t>下校</a:t>
            </a:r>
            <a:r>
              <a:rPr kumimoji="1" lang="ja-JP" altLang="en-US" sz="1723" b="1" dirty="0">
                <a:solidFill>
                  <a:srgbClr val="0000FF"/>
                </a:solidFill>
                <a:latin typeface="ＭＳ ゴシック" panose="020B0609070205080204" pitchFamily="49" charset="-128"/>
                <a:ea typeface="ＭＳ ゴシック" panose="020B0609070205080204" pitchFamily="49" charset="-128"/>
              </a:rPr>
              <a:t> </a:t>
            </a:r>
            <a:r>
              <a:rPr kumimoji="1" lang="en-US" altLang="ja-JP" sz="1508" b="1" dirty="0">
                <a:latin typeface="ＭＳ 明朝" panose="02020609040205080304" pitchFamily="17" charset="-128"/>
                <a:ea typeface="ＭＳ 明朝" panose="02020609040205080304" pitchFamily="17" charset="-128"/>
              </a:rPr>
              <a:t>5</a:t>
            </a:r>
            <a:r>
              <a:rPr kumimoji="1" lang="ja-JP" altLang="en-US" sz="1508" b="1" dirty="0">
                <a:latin typeface="ＭＳ 明朝" panose="02020609040205080304" pitchFamily="17" charset="-128"/>
                <a:ea typeface="ＭＳ 明朝" panose="02020609040205080304" pitchFamily="17" charset="-128"/>
              </a:rPr>
              <a:t>校時 </a:t>
            </a:r>
            <a:r>
              <a:rPr kumimoji="1" lang="ja-JP" altLang="en-US" sz="1100" b="1" dirty="0">
                <a:latin typeface="ＭＳ 明朝" panose="02020609040205080304" pitchFamily="17" charset="-128"/>
                <a:ea typeface="ＭＳ 明朝" panose="02020609040205080304" pitchFamily="17" charset="-128"/>
              </a:rPr>
              <a:t>月・水・金 </a:t>
            </a:r>
            <a:r>
              <a:rPr kumimoji="1" lang="en-US" altLang="ja-JP" sz="1400" b="1" dirty="0">
                <a:solidFill>
                  <a:srgbClr val="0000FF"/>
                </a:solidFill>
                <a:latin typeface="ＭＳ ゴシック" panose="020B0609070205080204" pitchFamily="49" charset="-128"/>
                <a:ea typeface="ＭＳ ゴシック" panose="020B0609070205080204" pitchFamily="49" charset="-128"/>
              </a:rPr>
              <a:t>14:25</a:t>
            </a:r>
            <a:endParaRPr kumimoji="1" lang="en-US" altLang="ja-JP" sz="1508"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050" b="1" dirty="0">
                <a:solidFill>
                  <a:srgbClr val="0000FF"/>
                </a:solidFill>
                <a:latin typeface="ＭＳ ゴシック" panose="020B0609070205080204" pitchFamily="49" charset="-128"/>
                <a:ea typeface="ＭＳ ゴシック" panose="020B0609070205080204" pitchFamily="49" charset="-128"/>
              </a:rPr>
              <a:t>                </a:t>
            </a:r>
            <a:r>
              <a:rPr kumimoji="1" lang="ja-JP" altLang="en-US" sz="1100" b="1" dirty="0">
                <a:latin typeface="ＭＳ 明朝" panose="02020609040205080304" pitchFamily="17" charset="-128"/>
                <a:ea typeface="ＭＳ 明朝" panose="02020609040205080304" pitchFamily="17" charset="-128"/>
              </a:rPr>
              <a:t>火・木     </a:t>
            </a:r>
            <a:r>
              <a:rPr kumimoji="1" lang="en-US" altLang="ja-JP" sz="1400" b="1" dirty="0">
                <a:solidFill>
                  <a:srgbClr val="0000FF"/>
                </a:solidFill>
                <a:latin typeface="ＭＳ ゴシック" panose="020B0609070205080204" pitchFamily="49" charset="-128"/>
                <a:ea typeface="ＭＳ ゴシック" panose="020B0609070205080204" pitchFamily="49" charset="-128"/>
              </a:rPr>
              <a:t>14:05</a:t>
            </a:r>
          </a:p>
          <a:p>
            <a:r>
              <a:rPr kumimoji="1" lang="en-US" altLang="ja-JP" sz="1508" b="1" dirty="0">
                <a:solidFill>
                  <a:srgbClr val="0000FF"/>
                </a:solidFill>
                <a:latin typeface="ＭＳ ゴシック" panose="020B0609070205080204" pitchFamily="49" charset="-128"/>
                <a:ea typeface="ＭＳ ゴシック" panose="020B0609070205080204" pitchFamily="49" charset="-128"/>
              </a:rPr>
              <a:t>     </a:t>
            </a:r>
            <a:r>
              <a:rPr kumimoji="1" lang="en-US" altLang="ja-JP" sz="1508" b="1" dirty="0">
                <a:latin typeface="ＭＳ 明朝" panose="02020609040205080304" pitchFamily="17" charset="-128"/>
                <a:ea typeface="ＭＳ 明朝" panose="02020609040205080304" pitchFamily="17" charset="-128"/>
              </a:rPr>
              <a:t>6</a:t>
            </a:r>
            <a:r>
              <a:rPr kumimoji="1" lang="ja-JP" altLang="en-US" sz="1508" b="1" dirty="0">
                <a:latin typeface="ＭＳ 明朝" panose="02020609040205080304" pitchFamily="17" charset="-128"/>
                <a:ea typeface="ＭＳ 明朝" panose="02020609040205080304" pitchFamily="17" charset="-128"/>
              </a:rPr>
              <a:t>校時 </a:t>
            </a:r>
            <a:r>
              <a:rPr kumimoji="1" lang="ja-JP" altLang="en-US" sz="1100" b="1" dirty="0">
                <a:latin typeface="ＭＳ 明朝" panose="02020609040205080304" pitchFamily="17" charset="-128"/>
                <a:ea typeface="ＭＳ 明朝" panose="02020609040205080304" pitchFamily="17" charset="-128"/>
              </a:rPr>
              <a:t>月・水・</a:t>
            </a:r>
            <a:r>
              <a:rPr kumimoji="1" lang="ja-JP" altLang="en-US" sz="1050" b="1" dirty="0">
                <a:latin typeface="ＭＳ 明朝" panose="02020609040205080304" pitchFamily="17" charset="-128"/>
                <a:ea typeface="ＭＳ 明朝" panose="02020609040205080304" pitchFamily="17" charset="-128"/>
              </a:rPr>
              <a:t>金 </a:t>
            </a:r>
            <a:r>
              <a:rPr kumimoji="1" lang="en-US" altLang="ja-JP" sz="1400" b="1" dirty="0">
                <a:solidFill>
                  <a:srgbClr val="0000FF"/>
                </a:solidFill>
                <a:latin typeface="ＭＳ ゴシック" panose="020B0609070205080204" pitchFamily="49" charset="-128"/>
                <a:ea typeface="ＭＳ ゴシック" panose="020B0609070205080204" pitchFamily="49" charset="-128"/>
              </a:rPr>
              <a:t>15:15</a:t>
            </a:r>
          </a:p>
          <a:p>
            <a:r>
              <a:rPr kumimoji="1" lang="ja-JP" altLang="en-US" sz="1400" b="1" dirty="0">
                <a:latin typeface="ＭＳ 明朝" panose="02020609040205080304" pitchFamily="17" charset="-128"/>
                <a:ea typeface="ＭＳ 明朝" panose="02020609040205080304" pitchFamily="17" charset="-128"/>
              </a:rPr>
              <a:t>            </a:t>
            </a:r>
            <a:r>
              <a:rPr kumimoji="1" lang="ja-JP" altLang="en-US" sz="1100" b="1" dirty="0">
                <a:latin typeface="ＭＳ 明朝" panose="02020609040205080304" pitchFamily="17" charset="-128"/>
                <a:ea typeface="ＭＳ 明朝" panose="02020609040205080304" pitchFamily="17" charset="-128"/>
              </a:rPr>
              <a:t>火・木     </a:t>
            </a:r>
            <a:r>
              <a:rPr kumimoji="1" lang="en-US" altLang="ja-JP" sz="1400" b="1" dirty="0">
                <a:solidFill>
                  <a:srgbClr val="0000FF"/>
                </a:solidFill>
                <a:latin typeface="ＭＳ ゴシック" panose="020B0609070205080204" pitchFamily="49" charset="-128"/>
                <a:ea typeface="ＭＳ ゴシック" panose="020B0609070205080204" pitchFamily="49" charset="-128"/>
              </a:rPr>
              <a:t>14:55</a:t>
            </a:r>
            <a:endParaRPr kumimoji="1" lang="en-US" altLang="ja-JP" sz="1508"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100" b="1" u="sng" dirty="0">
                <a:latin typeface="ＭＳ ゴシック" panose="020B0609070205080204" pitchFamily="49" charset="-128"/>
                <a:ea typeface="ＭＳ ゴシック" panose="020B0609070205080204" pitchFamily="49" charset="-128"/>
              </a:rPr>
              <a:t>金は一斉下校</a:t>
            </a:r>
            <a:r>
              <a:rPr kumimoji="1" lang="en-US" altLang="ja-JP" sz="1100" b="1" u="sng" dirty="0">
                <a:latin typeface="ＭＳ ゴシック" panose="020B0609070205080204" pitchFamily="49" charset="-128"/>
                <a:ea typeface="ＭＳ ゴシック" panose="020B0609070205080204" pitchFamily="49" charset="-128"/>
              </a:rPr>
              <a:t>(</a:t>
            </a:r>
            <a:r>
              <a:rPr kumimoji="1" lang="ja-JP" altLang="en-US" sz="1100" b="1" u="sng" dirty="0">
                <a:latin typeface="ＭＳ ゴシック" panose="020B0609070205080204" pitchFamily="49" charset="-128"/>
                <a:ea typeface="ＭＳ ゴシック" panose="020B0609070205080204" pitchFamily="49" charset="-128"/>
              </a:rPr>
              <a:t>通学班</a:t>
            </a:r>
            <a:r>
              <a:rPr kumimoji="1" lang="en-US" altLang="ja-JP" sz="1100" b="1" u="sng" dirty="0">
                <a:latin typeface="ＭＳ ゴシック" panose="020B0609070205080204" pitchFamily="49" charset="-128"/>
                <a:ea typeface="ＭＳ ゴシック" panose="020B0609070205080204" pitchFamily="49" charset="-128"/>
              </a:rPr>
              <a:t>)</a:t>
            </a:r>
            <a:endParaRPr kumimoji="1" lang="ja-JP" altLang="en-US" sz="1100" b="1" u="sng" dirty="0">
              <a:latin typeface="ＭＳ ゴシック" panose="020B0609070205080204" pitchFamily="49" charset="-128"/>
              <a:ea typeface="ＭＳ ゴシック" panose="020B0609070205080204" pitchFamily="49" charset="-128"/>
            </a:endParaRPr>
          </a:p>
        </p:txBody>
      </p:sp>
      <p:sp>
        <p:nvSpPr>
          <p:cNvPr id="16" name="テキスト ボックス 15">
            <a:extLst>
              <a:ext uri="{FF2B5EF4-FFF2-40B4-BE49-F238E27FC236}">
                <a16:creationId xmlns:a16="http://schemas.microsoft.com/office/drawing/2014/main" id="{7456ACA2-14D7-4A66-A81A-CA1205C97535}"/>
              </a:ext>
            </a:extLst>
          </p:cNvPr>
          <p:cNvSpPr txBox="1"/>
          <p:nvPr/>
        </p:nvSpPr>
        <p:spPr>
          <a:xfrm>
            <a:off x="3854517" y="957406"/>
            <a:ext cx="2456132" cy="738664"/>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r>
              <a:rPr kumimoji="1" lang="ja-JP" altLang="en-US" sz="1400" b="1" dirty="0">
                <a:solidFill>
                  <a:srgbClr val="FF0000"/>
                </a:solidFill>
                <a:latin typeface="ＭＳ ゴシック" panose="020B0609070205080204" pitchFamily="49" charset="-128"/>
                <a:ea typeface="ＭＳ ゴシック" panose="020B0609070205080204" pitchFamily="49" charset="-128"/>
              </a:rPr>
              <a:t>欠席・遅刻、早退等</a:t>
            </a:r>
            <a:r>
              <a:rPr kumimoji="1" lang="ja-JP" altLang="en-US" sz="1400" b="1" dirty="0">
                <a:latin typeface="ＭＳ ゴシック" panose="020B0609070205080204" pitchFamily="49" charset="-128"/>
                <a:ea typeface="ＭＳ ゴシック" panose="020B0609070205080204" pitchFamily="49" charset="-128"/>
              </a:rPr>
              <a:t>の連絡は</a:t>
            </a:r>
            <a:r>
              <a:rPr kumimoji="1" lang="en-US" altLang="ja-JP" sz="1400" b="1" u="sng" dirty="0">
                <a:solidFill>
                  <a:srgbClr val="0000FF"/>
                </a:solidFill>
                <a:latin typeface="ＭＳ ゴシック" panose="020B0609070205080204" pitchFamily="49" charset="-128"/>
                <a:ea typeface="ＭＳ ゴシック" panose="020B0609070205080204" pitchFamily="49" charset="-128"/>
              </a:rPr>
              <a:t>8:00</a:t>
            </a:r>
            <a:r>
              <a:rPr kumimoji="1" lang="ja-JP" altLang="en-US" sz="1400" b="1" u="sng" dirty="0">
                <a:solidFill>
                  <a:srgbClr val="0000FF"/>
                </a:solidFill>
                <a:latin typeface="ＭＳ ゴシック" panose="020B0609070205080204" pitchFamily="49" charset="-128"/>
                <a:ea typeface="ＭＳ ゴシック" panose="020B0609070205080204" pitchFamily="49" charset="-128"/>
              </a:rPr>
              <a:t>までにリーバー</a:t>
            </a:r>
            <a:r>
              <a:rPr kumimoji="1" lang="ja-JP" altLang="en-US" sz="1400" b="1" dirty="0">
                <a:solidFill>
                  <a:srgbClr val="FF0000"/>
                </a:solidFill>
                <a:latin typeface="ＭＳ ゴシック" panose="020B0609070205080204" pitchFamily="49" charset="-128"/>
                <a:ea typeface="ＭＳ ゴシック" panose="020B0609070205080204" pitchFamily="49" charset="-128"/>
              </a:rPr>
              <a:t>に</a:t>
            </a:r>
            <a:endParaRPr kumimoji="1" lang="en-US" altLang="ja-JP" sz="1400"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400" b="1" dirty="0">
                <a:solidFill>
                  <a:srgbClr val="FF0000"/>
                </a:solidFill>
                <a:latin typeface="ＭＳ ゴシック" panose="020B0609070205080204" pitchFamily="49" charset="-128"/>
                <a:ea typeface="ＭＳ ゴシック" panose="020B0609070205080204" pitchFamily="49" charset="-128"/>
              </a:rPr>
              <a:t>入力してください。</a:t>
            </a:r>
            <a:endParaRPr kumimoji="1" lang="ja-JP" altLang="en-US" sz="1050" dirty="0">
              <a:latin typeface="ＭＳ ゴシック" panose="020B0609070205080204" pitchFamily="49" charset="-128"/>
              <a:ea typeface="ＭＳ ゴシック" panose="020B0609070205080204" pitchFamily="49" charset="-128"/>
            </a:endParaRPr>
          </a:p>
        </p:txBody>
      </p:sp>
      <p:sp>
        <p:nvSpPr>
          <p:cNvPr id="24" name="テキスト ボックス 23">
            <a:extLst>
              <a:ext uri="{FF2B5EF4-FFF2-40B4-BE49-F238E27FC236}">
                <a16:creationId xmlns:a16="http://schemas.microsoft.com/office/drawing/2014/main" id="{6DF7E763-462C-4F67-A2C9-17CF7DF9A786}"/>
              </a:ext>
            </a:extLst>
          </p:cNvPr>
          <p:cNvSpPr txBox="1"/>
          <p:nvPr/>
        </p:nvSpPr>
        <p:spPr>
          <a:xfrm>
            <a:off x="3783733" y="1715792"/>
            <a:ext cx="2533218" cy="2462982"/>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r>
              <a:rPr kumimoji="1" lang="ja-JP" altLang="en-US" sz="1185" b="1" dirty="0">
                <a:latin typeface="ＭＳ 明朝" panose="02020609040205080304" pitchFamily="17" charset="-128"/>
                <a:ea typeface="ＭＳ 明朝" panose="02020609040205080304" pitchFamily="17" charset="-128"/>
              </a:rPr>
              <a:t>・連絡がない場合は、</a:t>
            </a:r>
            <a:r>
              <a:rPr kumimoji="1" lang="ja-JP" altLang="en-US" sz="1185" b="1" u="sng" dirty="0">
                <a:solidFill>
                  <a:srgbClr val="FF0000"/>
                </a:solidFill>
                <a:latin typeface="ＭＳ ゴシック" panose="020B0609070205080204" pitchFamily="49" charset="-128"/>
                <a:ea typeface="ＭＳ ゴシック" panose="020B0609070205080204" pitchFamily="49" charset="-128"/>
              </a:rPr>
              <a:t>勤務先等へ連絡</a:t>
            </a:r>
            <a:r>
              <a:rPr kumimoji="1" lang="ja-JP" altLang="en-US" sz="1185" b="1" dirty="0">
                <a:latin typeface="ＭＳ 明朝" panose="02020609040205080304" pitchFamily="17" charset="-128"/>
                <a:ea typeface="ＭＳ 明朝" panose="02020609040205080304" pitchFamily="17" charset="-128"/>
              </a:rPr>
              <a:t>させていただく場合がありますので、お忘れなく。</a:t>
            </a:r>
            <a:endParaRPr kumimoji="1" lang="en-US" altLang="ja-JP" sz="1185" b="1" dirty="0">
              <a:latin typeface="ＭＳ 明朝" panose="02020609040205080304" pitchFamily="17" charset="-128"/>
              <a:ea typeface="ＭＳ 明朝" panose="02020609040205080304" pitchFamily="17" charset="-128"/>
            </a:endParaRPr>
          </a:p>
          <a:p>
            <a:r>
              <a:rPr kumimoji="1" lang="ja-JP" altLang="en-US" sz="1185" b="1" dirty="0">
                <a:latin typeface="ＭＳ 明朝" panose="02020609040205080304" pitchFamily="17" charset="-128"/>
                <a:ea typeface="ＭＳ 明朝" panose="02020609040205080304" pitchFamily="17" charset="-128"/>
              </a:rPr>
              <a:t>・アプリのインストール方法は用紙をお渡ししますので、学校まで連絡をお願いします。</a:t>
            </a:r>
            <a:endParaRPr kumimoji="1" lang="en-US" altLang="ja-JP" sz="1185" b="1" dirty="0">
              <a:latin typeface="ＭＳ 明朝" panose="02020609040205080304" pitchFamily="17" charset="-128"/>
              <a:ea typeface="ＭＳ 明朝" panose="02020609040205080304" pitchFamily="17" charset="-128"/>
            </a:endParaRPr>
          </a:p>
          <a:p>
            <a:r>
              <a:rPr kumimoji="1" lang="ja-JP" altLang="en-US" sz="1185" b="1" dirty="0">
                <a:latin typeface="ＭＳ ゴシック" panose="020B0609070205080204" pitchFamily="49" charset="-128"/>
                <a:ea typeface="ＭＳ ゴシック" panose="020B0609070205080204" pitchFamily="49" charset="-128"/>
              </a:rPr>
              <a:t>・</a:t>
            </a:r>
            <a:r>
              <a:rPr kumimoji="1" lang="ja-JP" altLang="en-US" sz="1185" b="1" u="sng" dirty="0">
                <a:solidFill>
                  <a:srgbClr val="FF0000"/>
                </a:solidFill>
                <a:latin typeface="ＭＳ ゴシック" panose="020B0609070205080204" pitchFamily="49" charset="-128"/>
                <a:ea typeface="ＭＳ ゴシック" panose="020B0609070205080204" pitchFamily="49" charset="-128"/>
              </a:rPr>
              <a:t>平日</a:t>
            </a:r>
            <a:r>
              <a:rPr kumimoji="1" lang="en-US" altLang="ja-JP" sz="1185" b="1" u="sng" dirty="0">
                <a:solidFill>
                  <a:srgbClr val="FF0000"/>
                </a:solidFill>
                <a:latin typeface="ＭＳ ゴシック" panose="020B0609070205080204" pitchFamily="49" charset="-128"/>
                <a:ea typeface="ＭＳ ゴシック" panose="020B0609070205080204" pitchFamily="49" charset="-128"/>
              </a:rPr>
              <a:t>7:30</a:t>
            </a:r>
            <a:r>
              <a:rPr kumimoji="1" lang="ja-JP" altLang="en-US" sz="1185" b="1" u="sng" dirty="0">
                <a:solidFill>
                  <a:srgbClr val="FF0000"/>
                </a:solidFill>
                <a:latin typeface="ＭＳ ゴシック" panose="020B0609070205080204" pitchFamily="49" charset="-128"/>
                <a:ea typeface="ＭＳ ゴシック" panose="020B0609070205080204" pitchFamily="49" charset="-128"/>
              </a:rPr>
              <a:t>～</a:t>
            </a:r>
            <a:r>
              <a:rPr kumimoji="1" lang="en-US" altLang="ja-JP" sz="1185" b="1" u="sng" dirty="0">
                <a:solidFill>
                  <a:srgbClr val="FF0000"/>
                </a:solidFill>
                <a:latin typeface="ＭＳ ゴシック" panose="020B0609070205080204" pitchFamily="49" charset="-128"/>
                <a:ea typeface="ＭＳ ゴシック" panose="020B0609070205080204" pitchFamily="49" charset="-128"/>
              </a:rPr>
              <a:t>17:30</a:t>
            </a:r>
            <a:r>
              <a:rPr kumimoji="1" lang="ja-JP" altLang="en-US" sz="1185" b="1" u="sng" dirty="0">
                <a:solidFill>
                  <a:srgbClr val="FF0000"/>
                </a:solidFill>
                <a:latin typeface="ＭＳ ゴシック" panose="020B0609070205080204" pitchFamily="49" charset="-128"/>
                <a:ea typeface="ＭＳ ゴシック" panose="020B0609070205080204" pitchFamily="49" charset="-128"/>
              </a:rPr>
              <a:t>以外</a:t>
            </a:r>
            <a:r>
              <a:rPr kumimoji="1" lang="en-US" altLang="ja-JP" sz="1185" b="1" dirty="0">
                <a:solidFill>
                  <a:srgbClr val="FF0000"/>
                </a:solidFill>
                <a:latin typeface="ＭＳ ゴシック" panose="020B0609070205080204" pitchFamily="49" charset="-128"/>
                <a:ea typeface="ＭＳ ゴシック" panose="020B0609070205080204" pitchFamily="49" charset="-128"/>
              </a:rPr>
              <a:t>(</a:t>
            </a:r>
            <a:r>
              <a:rPr kumimoji="1" lang="ja-JP" altLang="en-US" sz="1185" b="1" dirty="0">
                <a:solidFill>
                  <a:srgbClr val="FF0000"/>
                </a:solidFill>
                <a:latin typeface="ＭＳ ゴシック" panose="020B0609070205080204" pitchFamily="49" charset="-128"/>
                <a:ea typeface="ＭＳ ゴシック" panose="020B0609070205080204" pitchFamily="49" charset="-128"/>
              </a:rPr>
              <a:t>休日は全日</a:t>
            </a:r>
            <a:r>
              <a:rPr kumimoji="1" lang="en-US" altLang="ja-JP" sz="1185" b="1" dirty="0">
                <a:solidFill>
                  <a:srgbClr val="FF0000"/>
                </a:solidFill>
                <a:latin typeface="ＭＳ ゴシック" panose="020B0609070205080204" pitchFamily="49" charset="-128"/>
                <a:ea typeface="ＭＳ ゴシック" panose="020B0609070205080204" pitchFamily="49" charset="-128"/>
              </a:rPr>
              <a:t>)</a:t>
            </a:r>
            <a:r>
              <a:rPr kumimoji="1" lang="ja-JP" altLang="en-US" sz="1185" b="1" dirty="0">
                <a:solidFill>
                  <a:srgbClr val="FF0000"/>
                </a:solidFill>
                <a:latin typeface="ＭＳ ゴシック" panose="020B0609070205080204" pitchFamily="49" charset="-128"/>
                <a:ea typeface="ＭＳ ゴシック" panose="020B0609070205080204" pitchFamily="49" charset="-128"/>
              </a:rPr>
              <a:t>は留守番電話</a:t>
            </a:r>
            <a:r>
              <a:rPr kumimoji="1" lang="ja-JP" altLang="en-US" sz="1185" b="1" dirty="0">
                <a:latin typeface="ＭＳ ゴシック" panose="020B0609070205080204" pitchFamily="49" charset="-128"/>
                <a:ea typeface="ＭＳ ゴシック" panose="020B0609070205080204" pitchFamily="49" charset="-128"/>
              </a:rPr>
              <a:t>対応になりますので、ご注意ください。</a:t>
            </a:r>
            <a:endParaRPr kumimoji="1" lang="en-US" altLang="ja-JP" sz="1185" b="1" dirty="0">
              <a:latin typeface="ＭＳ ゴシック" panose="020B0609070205080204" pitchFamily="49" charset="-128"/>
              <a:ea typeface="ＭＳ ゴシック" panose="020B0609070205080204" pitchFamily="49" charset="-128"/>
            </a:endParaRPr>
          </a:p>
          <a:p>
            <a:endParaRPr kumimoji="1" lang="en-US" altLang="ja-JP" sz="1185" b="1" dirty="0">
              <a:latin typeface="ＭＳ ゴシック" panose="020B0609070205080204" pitchFamily="49" charset="-128"/>
              <a:ea typeface="ＭＳ ゴシック" panose="020B0609070205080204" pitchFamily="49" charset="-128"/>
            </a:endParaRPr>
          </a:p>
          <a:p>
            <a:r>
              <a:rPr kumimoji="1" lang="ja-JP" altLang="en-US" sz="1185" b="1" dirty="0">
                <a:latin typeface="ＭＳ ゴシック" panose="020B0609070205080204" pitchFamily="49" charset="-128"/>
                <a:ea typeface="ＭＳ ゴシック" panose="020B0609070205080204" pitchFamily="49" charset="-128"/>
              </a:rPr>
              <a:t>・</a:t>
            </a:r>
            <a:r>
              <a:rPr kumimoji="1" lang="ja-JP" altLang="en-US" sz="1185" b="1" dirty="0">
                <a:solidFill>
                  <a:srgbClr val="0000FF"/>
                </a:solidFill>
                <a:latin typeface="ＭＳ ゴシック" panose="020B0609070205080204" pitchFamily="49" charset="-128"/>
                <a:ea typeface="ＭＳ ゴシック" panose="020B0609070205080204" pitchFamily="49" charset="-128"/>
              </a:rPr>
              <a:t>学校行事</a:t>
            </a:r>
            <a:r>
              <a:rPr kumimoji="1" lang="ja-JP" altLang="en-US" sz="1185" b="1" dirty="0">
                <a:latin typeface="ＭＳ ゴシック" panose="020B0609070205080204" pitchFamily="49" charset="-128"/>
                <a:ea typeface="ＭＳ ゴシック" panose="020B0609070205080204" pitchFamily="49" charset="-128"/>
              </a:rPr>
              <a:t>や</a:t>
            </a:r>
            <a:r>
              <a:rPr kumimoji="1" lang="ja-JP" altLang="en-US" sz="1185" b="1" dirty="0">
                <a:solidFill>
                  <a:srgbClr val="0000FF"/>
                </a:solidFill>
                <a:latin typeface="ＭＳ ゴシック" panose="020B0609070205080204" pitchFamily="49" charset="-128"/>
                <a:ea typeface="ＭＳ ゴシック" panose="020B0609070205080204" pitchFamily="49" charset="-128"/>
              </a:rPr>
              <a:t>ラーケーション</a:t>
            </a:r>
            <a:r>
              <a:rPr kumimoji="1" lang="ja-JP" altLang="en-US" sz="1185" b="1" dirty="0">
                <a:latin typeface="ＭＳ ゴシック" panose="020B0609070205080204" pitchFamily="49" charset="-128"/>
                <a:ea typeface="ＭＳ ゴシック" panose="020B0609070205080204" pitchFamily="49" charset="-128"/>
              </a:rPr>
              <a:t>については学校ＨＰをごらんください。</a:t>
            </a:r>
          </a:p>
          <a:p>
            <a:endParaRPr kumimoji="1" lang="ja-JP" altLang="en-US" sz="1185" dirty="0">
              <a:latin typeface="ＭＳ 明朝" panose="02020609040205080304" pitchFamily="17" charset="-128"/>
              <a:ea typeface="ＭＳ 明朝" panose="02020609040205080304" pitchFamily="17" charset="-128"/>
            </a:endParaRPr>
          </a:p>
        </p:txBody>
      </p:sp>
      <p:sp>
        <p:nvSpPr>
          <p:cNvPr id="27" name="テキスト ボックス 26">
            <a:extLst>
              <a:ext uri="{FF2B5EF4-FFF2-40B4-BE49-F238E27FC236}">
                <a16:creationId xmlns:a16="http://schemas.microsoft.com/office/drawing/2014/main" id="{42AB0B5B-023E-4483-9310-B74E625C8074}"/>
              </a:ext>
            </a:extLst>
          </p:cNvPr>
          <p:cNvSpPr txBox="1"/>
          <p:nvPr/>
        </p:nvSpPr>
        <p:spPr>
          <a:xfrm>
            <a:off x="1149206" y="2893508"/>
            <a:ext cx="2560162" cy="1223412"/>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r>
              <a:rPr kumimoji="1" lang="ja-JP" altLang="en-US" sz="1050" b="1" dirty="0">
                <a:solidFill>
                  <a:srgbClr val="FF0000"/>
                </a:solidFill>
                <a:latin typeface="ＭＳ 明朝" panose="02020609040205080304" pitchFamily="17" charset="-128"/>
                <a:ea typeface="ＭＳ 明朝" panose="02020609040205080304" pitchFamily="17" charset="-128"/>
              </a:rPr>
              <a:t>①</a:t>
            </a:r>
            <a:r>
              <a:rPr kumimoji="1" lang="ja-JP" altLang="en-US" sz="1050" b="1" dirty="0">
                <a:solidFill>
                  <a:srgbClr val="FF0000"/>
                </a:solidFill>
                <a:latin typeface="ＭＳ ゴシック" panose="020B0609070205080204" pitchFamily="49" charset="-128"/>
                <a:ea typeface="ＭＳ ゴシック" panose="020B0609070205080204" pitchFamily="49" charset="-128"/>
              </a:rPr>
              <a:t>集合時間を守る。②班長さん、副班長さんの指示に従う。③バラバラにならない。④寄り道をしない。⑤田や畑に入らない。農作物などにいたずらしない。⑥一人で帰らない。</a:t>
            </a:r>
            <a:endParaRPr kumimoji="1" lang="en-US" altLang="ja-JP" sz="1050" b="1" dirty="0">
              <a:solidFill>
                <a:srgbClr val="FF0000"/>
              </a:solidFill>
              <a:latin typeface="ＭＳ ゴシック" panose="020B0609070205080204" pitchFamily="49" charset="-128"/>
              <a:ea typeface="ＭＳ ゴシック" panose="020B0609070205080204" pitchFamily="49" charset="-128"/>
            </a:endParaRPr>
          </a:p>
          <a:p>
            <a:r>
              <a:rPr kumimoji="1" lang="en-US" altLang="ja-JP" sz="1050" b="1" dirty="0">
                <a:solidFill>
                  <a:srgbClr val="0000FF"/>
                </a:solidFill>
                <a:latin typeface="ＭＳ ゴシック" panose="020B0609070205080204" pitchFamily="49" charset="-128"/>
                <a:ea typeface="ＭＳ ゴシック" panose="020B0609070205080204" pitchFamily="49" charset="-128"/>
              </a:rPr>
              <a:t>※</a:t>
            </a:r>
            <a:r>
              <a:rPr kumimoji="1" lang="ja-JP" altLang="en-US" sz="1050" b="1" dirty="0">
                <a:solidFill>
                  <a:srgbClr val="0000FF"/>
                </a:solidFill>
                <a:latin typeface="ＭＳ ゴシック" panose="020B0609070205080204" pitchFamily="49" charset="-128"/>
                <a:ea typeface="ＭＳ ゴシック" panose="020B0609070205080204" pitchFamily="49" charset="-128"/>
              </a:rPr>
              <a:t>都合により通学班で登校できないときには、班の人に必ず連絡する。　　</a:t>
            </a:r>
            <a:endParaRPr kumimoji="1" lang="en-US" altLang="ja-JP" sz="1050" b="1" dirty="0">
              <a:latin typeface="ＭＳ ゴシック" panose="020B0609070205080204" pitchFamily="49" charset="-128"/>
              <a:ea typeface="ＭＳ ゴシック" panose="020B0609070205080204" pitchFamily="49" charset="-128"/>
            </a:endParaRPr>
          </a:p>
        </p:txBody>
      </p:sp>
      <p:sp>
        <p:nvSpPr>
          <p:cNvPr id="29" name="四角形: 角を丸くする 28">
            <a:extLst>
              <a:ext uri="{FF2B5EF4-FFF2-40B4-BE49-F238E27FC236}">
                <a16:creationId xmlns:a16="http://schemas.microsoft.com/office/drawing/2014/main" id="{A4011BF0-6F94-477E-8F1C-9A31215A645A}"/>
              </a:ext>
            </a:extLst>
          </p:cNvPr>
          <p:cNvSpPr/>
          <p:nvPr/>
        </p:nvSpPr>
        <p:spPr>
          <a:xfrm>
            <a:off x="1126571" y="7180546"/>
            <a:ext cx="2532149" cy="2780761"/>
          </a:xfrm>
          <a:prstGeom prst="roundRect">
            <a:avLst>
              <a:gd name="adj" fmla="val 11329"/>
            </a:avLst>
          </a:prstGeom>
          <a:solidFill>
            <a:srgbClr val="CCFF99"/>
          </a:solidFill>
          <a:ln w="38100">
            <a:solidFill>
              <a:srgbClr val="00B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33" name="テキスト ボックス 32">
            <a:extLst>
              <a:ext uri="{FF2B5EF4-FFF2-40B4-BE49-F238E27FC236}">
                <a16:creationId xmlns:a16="http://schemas.microsoft.com/office/drawing/2014/main" id="{5B0849CB-BB31-4BB2-9DA5-B792F8DE6EFE}"/>
              </a:ext>
            </a:extLst>
          </p:cNvPr>
          <p:cNvSpPr txBox="1"/>
          <p:nvPr/>
        </p:nvSpPr>
        <p:spPr>
          <a:xfrm>
            <a:off x="6442949" y="873756"/>
            <a:ext cx="2566281" cy="1046440"/>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600" b="1" dirty="0">
                <a:solidFill>
                  <a:srgbClr val="0000FF"/>
                </a:solidFill>
                <a:latin typeface="ＭＳ ゴシック" panose="020B0609070205080204" pitchFamily="49" charset="-128"/>
                <a:ea typeface="ＭＳ ゴシック" panose="020B0609070205080204" pitchFamily="49" charset="-128"/>
              </a:rPr>
              <a:t>毎日の持ち物</a:t>
            </a:r>
            <a:endParaRPr kumimoji="1" lang="en-US" altLang="ja-JP" sz="1600" b="1" dirty="0">
              <a:solidFill>
                <a:srgbClr val="0000FF"/>
              </a:solidFill>
              <a:latin typeface="ＭＳ ゴシック" panose="020B0609070205080204" pitchFamily="49" charset="-128"/>
              <a:ea typeface="ＭＳ ゴシック" panose="020B0609070205080204" pitchFamily="49" charset="-128"/>
            </a:endParaRPr>
          </a:p>
          <a:p>
            <a:pPr algn="ctr"/>
            <a:endParaRPr kumimoji="1" lang="en-US" altLang="ja-JP" sz="600"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・学習用具</a:t>
            </a:r>
            <a:r>
              <a:rPr kumimoji="1" lang="en-US" altLang="ja-JP" sz="1000" b="1" dirty="0">
                <a:latin typeface="ＭＳ 明朝" panose="02020609040205080304" pitchFamily="17" charset="-128"/>
                <a:ea typeface="ＭＳ 明朝" panose="02020609040205080304" pitchFamily="17" charset="-128"/>
              </a:rPr>
              <a:t>(</a:t>
            </a:r>
            <a:r>
              <a:rPr kumimoji="1" lang="ja-JP" altLang="en-US" sz="1000" b="1" dirty="0">
                <a:latin typeface="ＭＳ 明朝" panose="02020609040205080304" pitchFamily="17" charset="-128"/>
                <a:ea typeface="ＭＳ 明朝" panose="02020609040205080304" pitchFamily="17" charset="-128"/>
              </a:rPr>
              <a:t>下欄参照</a:t>
            </a:r>
            <a:r>
              <a:rPr kumimoji="1" lang="en-US" altLang="ja-JP" sz="1000" b="1" dirty="0">
                <a:latin typeface="ＭＳ 明朝" panose="02020609040205080304" pitchFamily="17" charset="-128"/>
                <a:ea typeface="ＭＳ 明朝" panose="02020609040205080304" pitchFamily="17" charset="-128"/>
              </a:rPr>
              <a:t>)</a:t>
            </a:r>
            <a:r>
              <a:rPr kumimoji="1" lang="ja-JP" altLang="en-US" sz="1000" b="1" dirty="0">
                <a:latin typeface="ＭＳ 明朝" panose="02020609040205080304" pitchFamily="17" charset="-128"/>
                <a:ea typeface="ＭＳ 明朝" panose="02020609040205080304" pitchFamily="17" charset="-128"/>
              </a:rPr>
              <a:t>ランドセルに入れ　　</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　てくる</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・ハンカチ、ティッシュ</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・給食セット</a:t>
            </a:r>
            <a:endParaRPr kumimoji="1" lang="en-US" altLang="ja-JP" sz="1000" b="1" dirty="0">
              <a:latin typeface="ＭＳ 明朝" panose="02020609040205080304" pitchFamily="17" charset="-128"/>
              <a:ea typeface="ＭＳ 明朝" panose="02020609040205080304" pitchFamily="17" charset="-128"/>
            </a:endParaRPr>
          </a:p>
        </p:txBody>
      </p:sp>
      <p:sp>
        <p:nvSpPr>
          <p:cNvPr id="36" name="テキスト ボックス 35">
            <a:extLst>
              <a:ext uri="{FF2B5EF4-FFF2-40B4-BE49-F238E27FC236}">
                <a16:creationId xmlns:a16="http://schemas.microsoft.com/office/drawing/2014/main" id="{DC21DAF6-A7B7-411E-8485-5974E7528DB5}"/>
              </a:ext>
            </a:extLst>
          </p:cNvPr>
          <p:cNvSpPr txBox="1"/>
          <p:nvPr/>
        </p:nvSpPr>
        <p:spPr>
          <a:xfrm>
            <a:off x="11828727" y="877509"/>
            <a:ext cx="2513801" cy="1000274"/>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400" b="1" dirty="0">
                <a:solidFill>
                  <a:srgbClr val="0000FF"/>
                </a:solidFill>
                <a:latin typeface="ＭＳ ゴシック" panose="020B0609070205080204" pitchFamily="49" charset="-128"/>
                <a:ea typeface="ＭＳ ゴシック" panose="020B0609070205080204" pitchFamily="49" charset="-128"/>
              </a:rPr>
              <a:t>自転車について</a:t>
            </a:r>
            <a:endParaRPr kumimoji="1" lang="en-US" altLang="ja-JP" sz="43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保護者の方の責任のもとに乗る。</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　　　　</a:t>
            </a:r>
            <a:r>
              <a:rPr kumimoji="1" lang="en-US" altLang="ja-JP" sz="900" b="1" dirty="0">
                <a:latin typeface="ＭＳ 明朝" panose="02020609040205080304" pitchFamily="17" charset="-128"/>
                <a:ea typeface="ＭＳ 明朝" panose="02020609040205080304" pitchFamily="17" charset="-128"/>
              </a:rPr>
              <a:t>※</a:t>
            </a:r>
            <a:r>
              <a:rPr kumimoji="1" lang="ja-JP" altLang="en-US" sz="900" b="1" dirty="0">
                <a:latin typeface="ＭＳ 明朝" panose="02020609040205080304" pitchFamily="17" charset="-128"/>
                <a:ea typeface="ＭＳ 明朝" panose="02020609040205080304" pitchFamily="17" charset="-128"/>
              </a:rPr>
              <a:t>ヘルメットを着用する。</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・低学年</a:t>
            </a:r>
            <a:r>
              <a:rPr kumimoji="1" lang="en-US" altLang="ja-JP" sz="900" b="1" dirty="0">
                <a:latin typeface="ＭＳ 明朝" panose="02020609040205080304" pitchFamily="17" charset="-128"/>
                <a:ea typeface="ＭＳ 明朝" panose="02020609040205080304" pitchFamily="17" charset="-128"/>
              </a:rPr>
              <a:t>…</a:t>
            </a:r>
            <a:r>
              <a:rPr kumimoji="1" lang="ja-JP" altLang="en-US" sz="900" b="1" dirty="0">
                <a:latin typeface="ＭＳ 明朝" panose="02020609040205080304" pitchFamily="17" charset="-128"/>
                <a:ea typeface="ＭＳ 明朝" panose="02020609040205080304" pitchFamily="17" charset="-128"/>
              </a:rPr>
              <a:t>家の近く</a:t>
            </a:r>
            <a:r>
              <a:rPr kumimoji="1" lang="en-US" altLang="ja-JP" sz="900" b="1" dirty="0">
                <a:latin typeface="ＭＳ 明朝" panose="02020609040205080304" pitchFamily="17" charset="-128"/>
                <a:ea typeface="ＭＳ 明朝" panose="02020609040205080304" pitchFamily="17" charset="-128"/>
              </a:rPr>
              <a:t>(</a:t>
            </a:r>
            <a:r>
              <a:rPr kumimoji="1" lang="ja-JP" altLang="en-US" sz="900" b="1" dirty="0">
                <a:latin typeface="ＭＳ 明朝" panose="02020609040205080304" pitchFamily="17" charset="-128"/>
                <a:ea typeface="ＭＳ 明朝" panose="02020609040205080304" pitchFamily="17" charset="-128"/>
              </a:rPr>
              <a:t>保護者同伴で</a:t>
            </a:r>
            <a:r>
              <a:rPr kumimoji="1" lang="en-US" altLang="ja-JP" sz="900" b="1" dirty="0">
                <a:latin typeface="ＭＳ 明朝" panose="02020609040205080304" pitchFamily="17" charset="-128"/>
                <a:ea typeface="ＭＳ 明朝" panose="02020609040205080304" pitchFamily="17" charset="-128"/>
              </a:rPr>
              <a:t>)</a:t>
            </a:r>
          </a:p>
          <a:p>
            <a:r>
              <a:rPr kumimoji="1" lang="ja-JP" altLang="en-US" sz="900" b="1" dirty="0">
                <a:latin typeface="ＭＳ 明朝" panose="02020609040205080304" pitchFamily="17" charset="-128"/>
                <a:ea typeface="ＭＳ 明朝" panose="02020609040205080304" pitchFamily="17" charset="-128"/>
              </a:rPr>
              <a:t>・中学年</a:t>
            </a:r>
            <a:r>
              <a:rPr kumimoji="1" lang="en-US" altLang="ja-JP" sz="900" b="1" dirty="0">
                <a:latin typeface="ＭＳ 明朝" panose="02020609040205080304" pitchFamily="17" charset="-128"/>
                <a:ea typeface="ＭＳ 明朝" panose="02020609040205080304" pitchFamily="17" charset="-128"/>
              </a:rPr>
              <a:t>…</a:t>
            </a:r>
            <a:r>
              <a:rPr kumimoji="1" lang="ja-JP" altLang="en-US" sz="900" b="1" dirty="0">
                <a:latin typeface="ＭＳ 明朝" panose="02020609040205080304" pitchFamily="17" charset="-128"/>
                <a:ea typeface="ＭＳ 明朝" panose="02020609040205080304" pitchFamily="17" charset="-128"/>
              </a:rPr>
              <a:t>学区内</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・高学年</a:t>
            </a:r>
            <a:r>
              <a:rPr kumimoji="1" lang="en-US" altLang="ja-JP" sz="900" b="1" dirty="0">
                <a:latin typeface="ＭＳ 明朝" panose="02020609040205080304" pitchFamily="17" charset="-128"/>
                <a:ea typeface="ＭＳ 明朝" panose="02020609040205080304" pitchFamily="17" charset="-128"/>
              </a:rPr>
              <a:t>…</a:t>
            </a:r>
            <a:r>
              <a:rPr kumimoji="1" lang="ja-JP" altLang="en-US" sz="900" b="1" dirty="0">
                <a:latin typeface="ＭＳ 明朝" panose="02020609040205080304" pitchFamily="17" charset="-128"/>
                <a:ea typeface="ＭＳ 明朝" panose="02020609040205080304" pitchFamily="17" charset="-128"/>
              </a:rPr>
              <a:t>三和地区内</a:t>
            </a:r>
            <a:endParaRPr kumimoji="1" lang="en-US" altLang="ja-JP" sz="1050" b="1" dirty="0">
              <a:latin typeface="ＭＳ 明朝" panose="02020609040205080304" pitchFamily="17" charset="-128"/>
              <a:ea typeface="ＭＳ 明朝" panose="02020609040205080304" pitchFamily="17" charset="-128"/>
            </a:endParaRPr>
          </a:p>
        </p:txBody>
      </p:sp>
      <p:sp>
        <p:nvSpPr>
          <p:cNvPr id="37" name="テキスト ボックス 36">
            <a:extLst>
              <a:ext uri="{FF2B5EF4-FFF2-40B4-BE49-F238E27FC236}">
                <a16:creationId xmlns:a16="http://schemas.microsoft.com/office/drawing/2014/main" id="{00A03B68-5348-42A9-AA9A-F87E429B7699}"/>
              </a:ext>
            </a:extLst>
          </p:cNvPr>
          <p:cNvSpPr txBox="1"/>
          <p:nvPr/>
        </p:nvSpPr>
        <p:spPr>
          <a:xfrm>
            <a:off x="1126571" y="4116151"/>
            <a:ext cx="2523871" cy="3009478"/>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r>
              <a:rPr kumimoji="1" lang="ja-JP" altLang="en-US" sz="1723" b="1" dirty="0">
                <a:solidFill>
                  <a:srgbClr val="0000FF"/>
                </a:solidFill>
                <a:latin typeface="ＭＳ ゴシック" panose="020B0609070205080204" pitchFamily="49" charset="-128"/>
                <a:ea typeface="ＭＳ ゴシック" panose="020B0609070205080204" pitchFamily="49" charset="-128"/>
              </a:rPr>
              <a:t> </a:t>
            </a:r>
            <a:r>
              <a:rPr kumimoji="1" lang="ja-JP" altLang="en-US" sz="1400" b="1" dirty="0">
                <a:solidFill>
                  <a:srgbClr val="0000FF"/>
                </a:solidFill>
                <a:latin typeface="ＭＳ ゴシック" panose="020B0609070205080204" pitchFamily="49" charset="-128"/>
                <a:ea typeface="ＭＳ ゴシック" panose="020B0609070205080204" pitchFamily="49" charset="-128"/>
              </a:rPr>
              <a:t>毎日、持ってくる学習用具</a:t>
            </a:r>
            <a:endParaRPr kumimoji="1" lang="en-US" altLang="ja-JP" sz="1400"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077" b="1" dirty="0">
                <a:latin typeface="ＭＳ 明朝" panose="02020609040205080304" pitchFamily="17" charset="-128"/>
                <a:ea typeface="ＭＳ 明朝" panose="02020609040205080304" pitchFamily="17" charset="-128"/>
              </a:rPr>
              <a:t>・えんぴつ</a:t>
            </a:r>
            <a:r>
              <a:rPr kumimoji="1" lang="en-US" altLang="ja-JP" sz="1077" b="1" dirty="0">
                <a:latin typeface="ＭＳ 明朝" panose="02020609040205080304" pitchFamily="17" charset="-128"/>
                <a:ea typeface="ＭＳ 明朝" panose="02020609040205080304" pitchFamily="17" charset="-128"/>
              </a:rPr>
              <a:t>5</a:t>
            </a:r>
            <a:r>
              <a:rPr kumimoji="1" lang="ja-JP" altLang="en-US" sz="1077" b="1" dirty="0">
                <a:latin typeface="ＭＳ 明朝" panose="02020609040205080304" pitchFamily="17" charset="-128"/>
                <a:ea typeface="ＭＳ 明朝" panose="02020609040205080304" pitchFamily="17" charset="-128"/>
              </a:rPr>
              <a:t>本</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・書き方えんぴつ</a:t>
            </a:r>
            <a:r>
              <a:rPr kumimoji="1" lang="en-US" altLang="ja-JP" sz="1077" b="1" dirty="0">
                <a:latin typeface="ＭＳ 明朝" panose="02020609040205080304" pitchFamily="17" charset="-128"/>
                <a:ea typeface="ＭＳ 明朝" panose="02020609040205080304" pitchFamily="17" charset="-128"/>
              </a:rPr>
              <a:t>(1.2</a:t>
            </a:r>
            <a:r>
              <a:rPr kumimoji="1" lang="ja-JP" altLang="en-US" sz="1077" b="1" dirty="0">
                <a:latin typeface="ＭＳ 明朝" panose="02020609040205080304" pitchFamily="17" charset="-128"/>
                <a:ea typeface="ＭＳ 明朝" panose="02020609040205080304" pitchFamily="17" charset="-128"/>
              </a:rPr>
              <a:t>年のみ</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　</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・赤青えん</a:t>
            </a:r>
            <a:r>
              <a:rPr kumimoji="1" lang="ja-JP" altLang="en-US" sz="1077" b="1" dirty="0" err="1">
                <a:latin typeface="ＭＳ 明朝" panose="02020609040205080304" pitchFamily="17" charset="-128"/>
                <a:ea typeface="ＭＳ 明朝" panose="02020609040205080304" pitchFamily="17" charset="-128"/>
              </a:rPr>
              <a:t>ぴつ</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・消しゴム</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においのない</a:t>
            </a:r>
            <a:r>
              <a:rPr kumimoji="1" lang="en-US" altLang="ja-JP" sz="1077" b="1" dirty="0">
                <a:latin typeface="ＭＳ 明朝" panose="02020609040205080304" pitchFamily="17" charset="-128"/>
                <a:ea typeface="ＭＳ 明朝" panose="02020609040205080304" pitchFamily="17" charset="-128"/>
              </a:rPr>
              <a:t>)</a:t>
            </a:r>
          </a:p>
          <a:p>
            <a:r>
              <a:rPr kumimoji="1" lang="ja-JP" altLang="en-US" sz="1077" b="1" dirty="0">
                <a:latin typeface="ＭＳ 明朝" panose="02020609040205080304" pitchFamily="17" charset="-128"/>
                <a:ea typeface="ＭＳ 明朝" panose="02020609040205080304" pitchFamily="17" charset="-128"/>
              </a:rPr>
              <a:t>・定規　</a:t>
            </a:r>
            <a:r>
              <a:rPr kumimoji="1" lang="en-US" altLang="ja-JP" sz="1077" b="1" dirty="0">
                <a:latin typeface="ＭＳ 明朝" panose="02020609040205080304" pitchFamily="17" charset="-128"/>
                <a:ea typeface="ＭＳ 明朝" panose="02020609040205080304" pitchFamily="17" charset="-128"/>
              </a:rPr>
              <a:t>15</a:t>
            </a:r>
            <a:r>
              <a:rPr kumimoji="1" lang="ja-JP" altLang="en-US" sz="1077" b="1" dirty="0">
                <a:latin typeface="ＭＳ 明朝" panose="02020609040205080304" pitchFamily="17" charset="-128"/>
                <a:ea typeface="ＭＳ 明朝" panose="02020609040205080304" pitchFamily="17" charset="-128"/>
              </a:rPr>
              <a:t>センチ程度</a:t>
            </a:r>
            <a:r>
              <a:rPr kumimoji="1" lang="en-US" altLang="ja-JP" sz="1077" b="1" dirty="0">
                <a:latin typeface="ＭＳ 明朝" panose="02020609040205080304" pitchFamily="17" charset="-128"/>
                <a:ea typeface="ＭＳ 明朝" panose="02020609040205080304" pitchFamily="17" charset="-128"/>
              </a:rPr>
              <a:t>1</a:t>
            </a:r>
            <a:r>
              <a:rPr kumimoji="1" lang="ja-JP" altLang="en-US" sz="1077" b="1" dirty="0">
                <a:latin typeface="ＭＳ 明朝" panose="02020609040205080304" pitchFamily="17" charset="-128"/>
                <a:ea typeface="ＭＳ 明朝" panose="02020609040205080304" pitchFamily="17" charset="-128"/>
              </a:rPr>
              <a:t>本</a:t>
            </a:r>
            <a:endParaRPr kumimoji="1" lang="en-US" altLang="ja-JP" sz="1077" b="1" dirty="0">
              <a:latin typeface="ＭＳ 明朝" panose="02020609040205080304" pitchFamily="17" charset="-128"/>
              <a:ea typeface="ＭＳ 明朝" panose="02020609040205080304" pitchFamily="17" charset="-128"/>
            </a:endParaRPr>
          </a:p>
          <a:p>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えんぴつや消しゴム、定規等は柄物や多機能型だと、授業中に集中力を欠きやすくなります。シンプルで実用的なものを準備してください。</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　　</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・下じき</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シンプルなもの</a:t>
            </a:r>
            <a:r>
              <a:rPr kumimoji="1" lang="en-US" altLang="ja-JP" sz="1077" b="1" dirty="0">
                <a:latin typeface="ＭＳ 明朝" panose="02020609040205080304" pitchFamily="17" charset="-128"/>
                <a:ea typeface="ＭＳ 明朝" panose="02020609040205080304" pitchFamily="17" charset="-128"/>
              </a:rPr>
              <a:t>)</a:t>
            </a:r>
          </a:p>
          <a:p>
            <a:r>
              <a:rPr kumimoji="1" lang="ja-JP" altLang="en-US" sz="1077" b="1" dirty="0">
                <a:latin typeface="ＭＳ 明朝" panose="02020609040205080304" pitchFamily="17" charset="-128"/>
                <a:ea typeface="ＭＳ 明朝" panose="02020609040205080304" pitchFamily="17" charset="-128"/>
              </a:rPr>
              <a:t>・筆入れ</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机の中に入るもの、あまり　</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奇抜でないもの</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シャーペン禁止</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・タブレット</a:t>
            </a:r>
            <a:r>
              <a:rPr kumimoji="1" lang="en-US" altLang="ja-JP" sz="1077" b="1" dirty="0">
                <a:latin typeface="ＭＳ 明朝" panose="02020609040205080304" pitchFamily="17" charset="-128"/>
                <a:ea typeface="ＭＳ 明朝" panose="02020609040205080304" pitchFamily="17" charset="-128"/>
              </a:rPr>
              <a:t>(3</a:t>
            </a:r>
            <a:r>
              <a:rPr kumimoji="1" lang="ja-JP" altLang="en-US" sz="1077" b="1" dirty="0">
                <a:latin typeface="ＭＳ 明朝" panose="02020609040205080304" pitchFamily="17" charset="-128"/>
                <a:ea typeface="ＭＳ 明朝" panose="02020609040205080304" pitchFamily="17" charset="-128"/>
              </a:rPr>
              <a:t>年生以上</a:t>
            </a:r>
            <a:r>
              <a:rPr kumimoji="1" lang="en-US" altLang="ja-JP" sz="1077" b="1" dirty="0">
                <a:latin typeface="ＭＳ 明朝" panose="02020609040205080304" pitchFamily="17" charset="-128"/>
                <a:ea typeface="ＭＳ 明朝" panose="02020609040205080304" pitchFamily="17" charset="-128"/>
              </a:rPr>
              <a:t>)</a:t>
            </a:r>
          </a:p>
          <a:p>
            <a:r>
              <a:rPr kumimoji="1" lang="ja-JP" altLang="en-US" sz="1077" b="1" dirty="0">
                <a:latin typeface="ＭＳ 明朝" panose="02020609040205080304" pitchFamily="17" charset="-128"/>
                <a:ea typeface="ＭＳ 明朝" panose="02020609040205080304" pitchFamily="17" charset="-128"/>
              </a:rPr>
              <a:t>・連絡帳</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・教科書</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必要なもの</a:t>
            </a:r>
            <a:r>
              <a:rPr kumimoji="1" lang="en-US" altLang="ja-JP" sz="1077" b="1" dirty="0">
                <a:latin typeface="ＭＳ 明朝" panose="02020609040205080304" pitchFamily="17" charset="-128"/>
                <a:ea typeface="ＭＳ 明朝" panose="02020609040205080304" pitchFamily="17" charset="-128"/>
              </a:rPr>
              <a:t>)</a:t>
            </a:r>
          </a:p>
          <a:p>
            <a:r>
              <a:rPr kumimoji="1" lang="ja-JP" altLang="en-US" sz="1077" b="1" dirty="0">
                <a:latin typeface="ＭＳ 明朝" panose="02020609040205080304" pitchFamily="17" charset="-128"/>
                <a:ea typeface="ＭＳ 明朝" panose="02020609040205080304" pitchFamily="17" charset="-128"/>
              </a:rPr>
              <a:t>・漢字・計算ドリル、ノート</a:t>
            </a:r>
            <a:endParaRPr kumimoji="1" lang="en-US" altLang="ja-JP" sz="1077" b="1" dirty="0">
              <a:latin typeface="ＭＳ 明朝" panose="02020609040205080304" pitchFamily="17" charset="-128"/>
              <a:ea typeface="ＭＳ 明朝" panose="02020609040205080304" pitchFamily="17" charset="-128"/>
            </a:endParaRPr>
          </a:p>
        </p:txBody>
      </p:sp>
      <p:sp>
        <p:nvSpPr>
          <p:cNvPr id="42" name="テキスト ボックス 41">
            <a:extLst>
              <a:ext uri="{FF2B5EF4-FFF2-40B4-BE49-F238E27FC236}">
                <a16:creationId xmlns:a16="http://schemas.microsoft.com/office/drawing/2014/main" id="{02EAD201-E219-442D-AF5F-D6D514D5E254}"/>
              </a:ext>
            </a:extLst>
          </p:cNvPr>
          <p:cNvSpPr txBox="1"/>
          <p:nvPr/>
        </p:nvSpPr>
        <p:spPr>
          <a:xfrm>
            <a:off x="3810327" y="4124333"/>
            <a:ext cx="2485965" cy="2777363"/>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r>
              <a:rPr kumimoji="1" lang="ja-JP" altLang="en-US" sz="1723" b="1" dirty="0">
                <a:solidFill>
                  <a:srgbClr val="0000FF"/>
                </a:solidFill>
                <a:latin typeface="ＭＳ Ｐゴシック" panose="020B0600070205080204" pitchFamily="50" charset="-128"/>
                <a:ea typeface="ＭＳ Ｐゴシック" panose="020B0600070205080204" pitchFamily="50" charset="-128"/>
              </a:rPr>
              <a:t> 学校に置いておく</a:t>
            </a:r>
            <a:endParaRPr kumimoji="1" lang="en-US" altLang="ja-JP" sz="1723" b="1" dirty="0">
              <a:solidFill>
                <a:srgbClr val="0000FF"/>
              </a:solidFill>
              <a:latin typeface="ＭＳ Ｐゴシック" panose="020B0600070205080204" pitchFamily="50" charset="-128"/>
              <a:ea typeface="ＭＳ Ｐゴシック" panose="020B0600070205080204" pitchFamily="50" charset="-128"/>
            </a:endParaRPr>
          </a:p>
          <a:p>
            <a:r>
              <a:rPr kumimoji="1" lang="ja-JP" altLang="en-US" sz="1723" b="1" dirty="0">
                <a:solidFill>
                  <a:srgbClr val="0000FF"/>
                </a:solidFill>
                <a:latin typeface="ＭＳ Ｐゴシック" panose="020B0600070205080204" pitchFamily="50" charset="-128"/>
                <a:ea typeface="ＭＳ Ｐゴシック" panose="020B0600070205080204" pitchFamily="50" charset="-128"/>
              </a:rPr>
              <a:t>　　　　　　　　学習用具</a:t>
            </a:r>
          </a:p>
          <a:p>
            <a:r>
              <a:rPr kumimoji="1" lang="ja-JP" altLang="en-US" sz="1077" b="1" dirty="0">
                <a:latin typeface="ＭＳ ゴシック" panose="020B0609070205080204" pitchFamily="49" charset="-128"/>
                <a:ea typeface="ＭＳ ゴシック" panose="020B0609070205080204" pitchFamily="49" charset="-128"/>
              </a:rPr>
              <a:t>○全学年共通</a:t>
            </a:r>
            <a:endParaRPr kumimoji="1" lang="en-US" altLang="ja-JP" sz="1077" b="1" dirty="0">
              <a:latin typeface="ＭＳ ゴシック" panose="020B0609070205080204" pitchFamily="49" charset="-128"/>
              <a:ea typeface="ＭＳ ゴシック" panose="020B0609070205080204" pitchFamily="49" charset="-128"/>
            </a:endParaRPr>
          </a:p>
          <a:p>
            <a:r>
              <a:rPr kumimoji="1" lang="ja-JP" altLang="en-US" sz="1077" b="1" dirty="0">
                <a:latin typeface="ＭＳ 明朝" panose="02020609040205080304" pitchFamily="17" charset="-128"/>
                <a:ea typeface="ＭＳ 明朝" panose="02020609040205080304" pitchFamily="17" charset="-128"/>
              </a:rPr>
              <a:t>・はさみ、のり、セロハンテープ、　</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　色えん</a:t>
            </a:r>
            <a:r>
              <a:rPr kumimoji="1" lang="ja-JP" altLang="en-US" sz="1077" b="1" dirty="0" err="1">
                <a:latin typeface="ＭＳ 明朝" panose="02020609040205080304" pitchFamily="17" charset="-128"/>
                <a:ea typeface="ＭＳ 明朝" panose="02020609040205080304" pitchFamily="17" charset="-128"/>
              </a:rPr>
              <a:t>ぴつ</a:t>
            </a:r>
            <a:r>
              <a:rPr kumimoji="1" lang="ja-JP" altLang="en-US" sz="1077" b="1" dirty="0">
                <a:latin typeface="ＭＳ 明朝" panose="02020609040205080304" pitchFamily="17" charset="-128"/>
                <a:ea typeface="ＭＳ 明朝" panose="02020609040205080304" pitchFamily="17" charset="-128"/>
              </a:rPr>
              <a:t>等、ネームペン、</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　絵の具セット、赤白帽子</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　鍵盤ハーモニカ</a:t>
            </a:r>
            <a:r>
              <a:rPr kumimoji="1" lang="en-US" altLang="ja-JP" sz="1077" b="1" dirty="0">
                <a:latin typeface="ＭＳ 明朝" panose="02020609040205080304" pitchFamily="17" charset="-128"/>
                <a:ea typeface="ＭＳ 明朝" panose="02020609040205080304" pitchFamily="17" charset="-128"/>
              </a:rPr>
              <a:t>(1</a:t>
            </a:r>
            <a:r>
              <a:rPr kumimoji="1" lang="ja-JP" altLang="en-US" sz="1077" b="1" dirty="0">
                <a:latin typeface="ＭＳ 明朝" panose="02020609040205080304" pitchFamily="17" charset="-128"/>
                <a:ea typeface="ＭＳ 明朝" panose="02020609040205080304" pitchFamily="17" charset="-128"/>
              </a:rPr>
              <a:t>～</a:t>
            </a:r>
            <a:r>
              <a:rPr kumimoji="1" lang="en-US" altLang="ja-JP" sz="1077" b="1" dirty="0">
                <a:latin typeface="ＭＳ 明朝" panose="02020609040205080304" pitchFamily="17" charset="-128"/>
                <a:ea typeface="ＭＳ 明朝" panose="02020609040205080304" pitchFamily="17" charset="-128"/>
              </a:rPr>
              <a:t>3</a:t>
            </a:r>
            <a:r>
              <a:rPr kumimoji="1" lang="ja-JP" altLang="en-US" sz="1077" b="1" dirty="0">
                <a:latin typeface="ＭＳ 明朝" panose="02020609040205080304" pitchFamily="17" charset="-128"/>
                <a:ea typeface="ＭＳ 明朝" panose="02020609040205080304" pitchFamily="17" charset="-128"/>
              </a:rPr>
              <a:t>年</a:t>
            </a:r>
            <a:r>
              <a:rPr kumimoji="1" lang="en-US" altLang="ja-JP" sz="1077" b="1" dirty="0">
                <a:latin typeface="ＭＳ 明朝" panose="02020609040205080304" pitchFamily="17" charset="-128"/>
                <a:ea typeface="ＭＳ 明朝" panose="02020609040205080304" pitchFamily="17" charset="-128"/>
              </a:rPr>
              <a:t>)</a:t>
            </a:r>
          </a:p>
          <a:p>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ゴシック" panose="020B0609070205080204" pitchFamily="49" charset="-128"/>
                <a:ea typeface="ＭＳ ゴシック" panose="020B0609070205080204" pitchFamily="49" charset="-128"/>
              </a:rPr>
              <a:t>○</a:t>
            </a:r>
            <a:r>
              <a:rPr kumimoji="1" lang="en-US" altLang="ja-JP" sz="1077" b="1" dirty="0">
                <a:latin typeface="ＭＳ ゴシック" panose="020B0609070205080204" pitchFamily="49" charset="-128"/>
                <a:ea typeface="ＭＳ ゴシック" panose="020B0609070205080204" pitchFamily="49" charset="-128"/>
              </a:rPr>
              <a:t>1</a:t>
            </a:r>
            <a:r>
              <a:rPr kumimoji="1" lang="ja-JP" altLang="en-US" sz="1077" b="1" dirty="0">
                <a:latin typeface="ＭＳ ゴシック" panose="020B0609070205080204" pitchFamily="49" charset="-128"/>
                <a:ea typeface="ＭＳ ゴシック" panose="020B0609070205080204" pitchFamily="49" charset="-128"/>
              </a:rPr>
              <a:t>、</a:t>
            </a:r>
            <a:r>
              <a:rPr kumimoji="1" lang="en-US" altLang="ja-JP" sz="1077" b="1" dirty="0">
                <a:latin typeface="ＭＳ ゴシック" panose="020B0609070205080204" pitchFamily="49" charset="-128"/>
                <a:ea typeface="ＭＳ ゴシック" panose="020B0609070205080204" pitchFamily="49" charset="-128"/>
              </a:rPr>
              <a:t>2</a:t>
            </a:r>
            <a:r>
              <a:rPr kumimoji="1" lang="ja-JP" altLang="en-US" sz="1077" b="1" dirty="0">
                <a:latin typeface="ＭＳ ゴシック" panose="020B0609070205080204" pitchFamily="49" charset="-128"/>
                <a:ea typeface="ＭＳ ゴシック" panose="020B0609070205080204" pitchFamily="49" charset="-128"/>
              </a:rPr>
              <a:t>年生のみ</a:t>
            </a:r>
            <a:endParaRPr kumimoji="1" lang="en-US" altLang="ja-JP" sz="1077" b="1" dirty="0">
              <a:latin typeface="ＭＳ ゴシック" panose="020B0609070205080204" pitchFamily="49" charset="-128"/>
              <a:ea typeface="ＭＳ ゴシック" panose="020B0609070205080204" pitchFamily="49" charset="-128"/>
            </a:endParaRPr>
          </a:p>
          <a:p>
            <a:r>
              <a:rPr kumimoji="1" lang="ja-JP" altLang="en-US" sz="1077" b="1" dirty="0">
                <a:latin typeface="ＭＳ 明朝" panose="02020609040205080304" pitchFamily="17" charset="-128"/>
                <a:ea typeface="ＭＳ 明朝" panose="02020609040205080304" pitchFamily="17" charset="-128"/>
              </a:rPr>
              <a:t>・クレヨン、書き方ペン、</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　カスタネット、算数セット</a:t>
            </a:r>
            <a:endParaRPr kumimoji="1" lang="en-US" altLang="ja-JP" sz="1077" b="1" dirty="0">
              <a:latin typeface="ＭＳ 明朝" panose="02020609040205080304" pitchFamily="17" charset="-128"/>
              <a:ea typeface="ＭＳ 明朝" panose="02020609040205080304" pitchFamily="17" charset="-128"/>
            </a:endParaRPr>
          </a:p>
          <a:p>
            <a:endParaRPr kumimoji="1" lang="en-US" altLang="ja-JP" sz="1077" b="1" dirty="0">
              <a:latin typeface="ＭＳ ゴシック" panose="020B0609070205080204" pitchFamily="49" charset="-128"/>
              <a:ea typeface="ＭＳ ゴシック" panose="020B0609070205080204" pitchFamily="49" charset="-128"/>
            </a:endParaRPr>
          </a:p>
          <a:p>
            <a:r>
              <a:rPr kumimoji="1" lang="ja-JP" altLang="en-US" sz="1077" b="1" dirty="0">
                <a:latin typeface="ＭＳ ゴシック" panose="020B0609070205080204" pitchFamily="49" charset="-128"/>
                <a:ea typeface="ＭＳ ゴシック" panose="020B0609070205080204" pitchFamily="49" charset="-128"/>
              </a:rPr>
              <a:t>○</a:t>
            </a:r>
            <a:r>
              <a:rPr kumimoji="1" lang="en-US" altLang="ja-JP" sz="1077" b="1" dirty="0">
                <a:latin typeface="ＭＳ ゴシック" panose="020B0609070205080204" pitchFamily="49" charset="-128"/>
                <a:ea typeface="ＭＳ ゴシック" panose="020B0609070205080204" pitchFamily="49" charset="-128"/>
              </a:rPr>
              <a:t>3</a:t>
            </a:r>
            <a:r>
              <a:rPr kumimoji="1" lang="ja-JP" altLang="en-US" sz="1077" b="1" dirty="0">
                <a:latin typeface="ＭＳ ゴシック" panose="020B0609070205080204" pitchFamily="49" charset="-128"/>
                <a:ea typeface="ＭＳ ゴシック" panose="020B0609070205080204" pitchFamily="49" charset="-128"/>
              </a:rPr>
              <a:t>年生～</a:t>
            </a:r>
            <a:endParaRPr kumimoji="1" lang="en-US" altLang="ja-JP" sz="1077" b="1" dirty="0">
              <a:latin typeface="ＭＳ ゴシック" panose="020B0609070205080204" pitchFamily="49" charset="-128"/>
              <a:ea typeface="ＭＳ ゴシック" panose="020B0609070205080204" pitchFamily="49" charset="-128"/>
            </a:endParaRPr>
          </a:p>
          <a:p>
            <a:r>
              <a:rPr kumimoji="1" lang="ja-JP" altLang="en-US" sz="1077" b="1" dirty="0">
                <a:latin typeface="ＭＳ 明朝" panose="02020609040205080304" pitchFamily="17" charset="-128"/>
                <a:ea typeface="ＭＳ 明朝" panose="02020609040205080304" pitchFamily="17" charset="-128"/>
              </a:rPr>
              <a:t>・定規セット</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三角定規、コンパス</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　分度器</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、習字セット、リコーダー</a:t>
            </a:r>
            <a:endParaRPr kumimoji="1" lang="en-US" altLang="ja-JP" sz="1077" b="1" dirty="0">
              <a:latin typeface="ＭＳ 明朝" panose="02020609040205080304" pitchFamily="17" charset="-128"/>
              <a:ea typeface="ＭＳ 明朝" panose="02020609040205080304" pitchFamily="17" charset="-128"/>
            </a:endParaRPr>
          </a:p>
        </p:txBody>
      </p:sp>
      <p:sp>
        <p:nvSpPr>
          <p:cNvPr id="45" name="四角形: 角を丸くする 44">
            <a:extLst>
              <a:ext uri="{FF2B5EF4-FFF2-40B4-BE49-F238E27FC236}">
                <a16:creationId xmlns:a16="http://schemas.microsoft.com/office/drawing/2014/main" id="{C3B6F0A3-71CF-429B-BB71-8B0DBFC5CDC9}"/>
              </a:ext>
            </a:extLst>
          </p:cNvPr>
          <p:cNvSpPr/>
          <p:nvPr/>
        </p:nvSpPr>
        <p:spPr>
          <a:xfrm>
            <a:off x="9044058" y="7188190"/>
            <a:ext cx="5120685" cy="2796633"/>
          </a:xfrm>
          <a:prstGeom prst="roundRect">
            <a:avLst>
              <a:gd name="adj" fmla="val 7275"/>
            </a:avLst>
          </a:prstGeom>
          <a:solidFill>
            <a:srgbClr val="CCFF99"/>
          </a:solidFill>
          <a:ln w="38100">
            <a:solidFill>
              <a:srgbClr val="00B05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5170" dirty="0">
              <a:solidFill>
                <a:schemeClr val="tx1"/>
              </a:solidFill>
            </a:endParaRPr>
          </a:p>
        </p:txBody>
      </p:sp>
      <p:sp>
        <p:nvSpPr>
          <p:cNvPr id="46" name="テキスト ボックス 45">
            <a:extLst>
              <a:ext uri="{FF2B5EF4-FFF2-40B4-BE49-F238E27FC236}">
                <a16:creationId xmlns:a16="http://schemas.microsoft.com/office/drawing/2014/main" id="{C2688E4C-D1F8-40E4-A732-B55B4A3F3C8F}"/>
              </a:ext>
            </a:extLst>
          </p:cNvPr>
          <p:cNvSpPr txBox="1"/>
          <p:nvPr/>
        </p:nvSpPr>
        <p:spPr>
          <a:xfrm>
            <a:off x="1197600" y="7228175"/>
            <a:ext cx="2463375" cy="2710935"/>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学校からの連絡は</a:t>
            </a:r>
            <a:r>
              <a:rPr kumimoji="1" lang="en-US" altLang="ja-JP" sz="1723" b="1" dirty="0">
                <a:solidFill>
                  <a:srgbClr val="0000FF"/>
                </a:solidFill>
                <a:latin typeface="ＭＳ ゴシック" panose="020B0609070205080204" pitchFamily="49" charset="-128"/>
                <a:ea typeface="ＭＳ ゴシック" panose="020B0609070205080204" pitchFamily="49" charset="-128"/>
              </a:rPr>
              <a:t>…</a:t>
            </a:r>
            <a:endParaRPr kumimoji="1" lang="en-US" altLang="ja-JP" sz="1077" b="1" dirty="0">
              <a:solidFill>
                <a:srgbClr val="0000FF"/>
              </a:solidFill>
              <a:latin typeface="ＭＳ ゴシック" panose="020B0609070205080204" pitchFamily="49" charset="-128"/>
              <a:ea typeface="ＭＳ ゴシック" panose="020B0609070205080204" pitchFamily="49" charset="-128"/>
            </a:endParaRPr>
          </a:p>
          <a:p>
            <a:endParaRPr kumimoji="1" lang="en-US" altLang="ja-JP" sz="431"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292" b="1" dirty="0">
                <a:solidFill>
                  <a:srgbClr val="FF0000"/>
                </a:solidFill>
                <a:latin typeface="ＭＳ ゴシック" panose="020B0609070205080204" pitchFamily="49" charset="-128"/>
                <a:ea typeface="ＭＳ ゴシック" panose="020B0609070205080204" pitchFamily="49" charset="-128"/>
              </a:rPr>
              <a:t>・お知らせを含め、緊急、重要な連絡を、</a:t>
            </a:r>
            <a:r>
              <a:rPr kumimoji="1" lang="ja-JP" altLang="en-US" sz="1292" b="1" u="sng" dirty="0">
                <a:solidFill>
                  <a:srgbClr val="FF0000"/>
                </a:solidFill>
                <a:latin typeface="ＭＳ ゴシック" panose="020B0609070205080204" pitchFamily="49" charset="-128"/>
                <a:ea typeface="ＭＳ ゴシック" panose="020B0609070205080204" pitchFamily="49" charset="-128"/>
              </a:rPr>
              <a:t>メールで配信</a:t>
            </a:r>
            <a:r>
              <a:rPr kumimoji="1" lang="ja-JP" altLang="en-US" sz="1292" b="1" dirty="0">
                <a:solidFill>
                  <a:srgbClr val="FF0000"/>
                </a:solidFill>
                <a:latin typeface="ＭＳ ゴシック" panose="020B0609070205080204" pitchFamily="49" charset="-128"/>
                <a:ea typeface="ＭＳ ゴシック" panose="020B0609070205080204" pitchFamily="49" charset="-128"/>
              </a:rPr>
              <a:t>する場合があります。</a:t>
            </a:r>
            <a:r>
              <a:rPr kumimoji="1" lang="ja-JP" altLang="en-US" sz="1292" b="1" dirty="0">
                <a:latin typeface="ＭＳ ゴシック" panose="020B0609070205080204" pitchFamily="49" charset="-128"/>
                <a:ea typeface="ＭＳ ゴシック" panose="020B0609070205080204" pitchFamily="49" charset="-128"/>
              </a:rPr>
              <a:t>随時、ご確認をお願いします。</a:t>
            </a:r>
            <a:endParaRPr kumimoji="1" lang="en-US" altLang="ja-JP" sz="1292" b="1" dirty="0">
              <a:latin typeface="ＭＳ ゴシック" panose="020B0609070205080204" pitchFamily="49" charset="-128"/>
              <a:ea typeface="ＭＳ ゴシック" panose="020B0609070205080204" pitchFamily="49" charset="-128"/>
            </a:endParaRPr>
          </a:p>
          <a:p>
            <a:r>
              <a:rPr kumimoji="1" lang="ja-JP" altLang="en-US" sz="1292" b="1" dirty="0">
                <a:solidFill>
                  <a:srgbClr val="FF0000"/>
                </a:solidFill>
                <a:latin typeface="ＭＳ ゴシック" panose="020B0609070205080204" pitchFamily="49" charset="-128"/>
                <a:ea typeface="ＭＳ ゴシック" panose="020B0609070205080204" pitchFamily="49" charset="-128"/>
              </a:rPr>
              <a:t>→必ず、学校指定の配信サイトに登録をお願いします。</a:t>
            </a:r>
            <a:endParaRPr kumimoji="1" lang="en-US" altLang="ja-JP" sz="1292"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185" b="1" dirty="0">
                <a:latin typeface="ＭＳ 明朝" panose="02020609040205080304" pitchFamily="17" charset="-128"/>
                <a:ea typeface="ＭＳ 明朝" panose="02020609040205080304" pitchFamily="17" charset="-128"/>
              </a:rPr>
              <a:t>・新規登録の場合は、用紙をお渡ししますので、学校まで連絡をお願いします。</a:t>
            </a:r>
            <a:endParaRPr kumimoji="1" lang="en-US" altLang="ja-JP" sz="1185" b="1" dirty="0">
              <a:latin typeface="ＭＳ 明朝" panose="02020609040205080304" pitchFamily="17" charset="-128"/>
              <a:ea typeface="ＭＳ 明朝" panose="02020609040205080304" pitchFamily="17" charset="-128"/>
            </a:endParaRPr>
          </a:p>
          <a:p>
            <a:r>
              <a:rPr kumimoji="1" lang="ja-JP" altLang="en-US" sz="1185" b="1" dirty="0">
                <a:solidFill>
                  <a:srgbClr val="0000FF"/>
                </a:solidFill>
                <a:latin typeface="ＭＳ 明朝" panose="02020609040205080304" pitchFamily="17" charset="-128"/>
                <a:ea typeface="ＭＳ 明朝" panose="02020609040205080304" pitchFamily="17" charset="-128"/>
              </a:rPr>
              <a:t>・学校行事等は学校</a:t>
            </a:r>
            <a:endParaRPr kumimoji="1" lang="en-US" altLang="ja-JP" sz="1185" b="1" dirty="0">
              <a:solidFill>
                <a:srgbClr val="0000FF"/>
              </a:solidFill>
              <a:latin typeface="ＭＳ 明朝" panose="02020609040205080304" pitchFamily="17" charset="-128"/>
              <a:ea typeface="ＭＳ 明朝" panose="02020609040205080304" pitchFamily="17" charset="-128"/>
            </a:endParaRPr>
          </a:p>
          <a:p>
            <a:r>
              <a:rPr kumimoji="1" lang="ja-JP" altLang="en-US" sz="1185" b="1" dirty="0">
                <a:solidFill>
                  <a:srgbClr val="0000FF"/>
                </a:solidFill>
                <a:latin typeface="ＭＳ 明朝" panose="02020609040205080304" pitchFamily="17" charset="-128"/>
                <a:ea typeface="ＭＳ 明朝" panose="02020609040205080304" pitchFamily="17" charset="-128"/>
              </a:rPr>
              <a:t>ホームページにも</a:t>
            </a:r>
            <a:endParaRPr kumimoji="1" lang="en-US" altLang="ja-JP" sz="1185" b="1" dirty="0">
              <a:solidFill>
                <a:srgbClr val="0000FF"/>
              </a:solidFill>
              <a:latin typeface="ＭＳ 明朝" panose="02020609040205080304" pitchFamily="17" charset="-128"/>
              <a:ea typeface="ＭＳ 明朝" panose="02020609040205080304" pitchFamily="17" charset="-128"/>
            </a:endParaRPr>
          </a:p>
          <a:p>
            <a:r>
              <a:rPr kumimoji="1" lang="ja-JP" altLang="en-US" sz="1185" b="1" dirty="0">
                <a:solidFill>
                  <a:srgbClr val="0000FF"/>
                </a:solidFill>
                <a:latin typeface="ＭＳ 明朝" panose="02020609040205080304" pitchFamily="17" charset="-128"/>
                <a:ea typeface="ＭＳ 明朝" panose="02020609040205080304" pitchFamily="17" charset="-128"/>
              </a:rPr>
              <a:t>掲載しております。</a:t>
            </a:r>
          </a:p>
        </p:txBody>
      </p:sp>
      <p:sp>
        <p:nvSpPr>
          <p:cNvPr id="48" name="テキスト ボックス 47">
            <a:extLst>
              <a:ext uri="{FF2B5EF4-FFF2-40B4-BE49-F238E27FC236}">
                <a16:creationId xmlns:a16="http://schemas.microsoft.com/office/drawing/2014/main" id="{CD5EF13C-F8EC-4315-83ED-907C4B178FDD}"/>
              </a:ext>
            </a:extLst>
          </p:cNvPr>
          <p:cNvSpPr txBox="1"/>
          <p:nvPr/>
        </p:nvSpPr>
        <p:spPr>
          <a:xfrm>
            <a:off x="9137600" y="4816363"/>
            <a:ext cx="2527023" cy="1268809"/>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体育があるときは</a:t>
            </a:r>
            <a:endParaRPr kumimoji="1" lang="en-US" altLang="ja-JP" sz="1723" b="1" dirty="0">
              <a:solidFill>
                <a:srgbClr val="0000FF"/>
              </a:solidFill>
              <a:latin typeface="ＭＳ ゴシック" panose="020B0609070205080204" pitchFamily="49" charset="-128"/>
              <a:ea typeface="ＭＳ ゴシック" panose="020B0609070205080204" pitchFamily="49" charset="-128"/>
            </a:endParaRPr>
          </a:p>
          <a:p>
            <a:endParaRPr kumimoji="1" lang="en-US" altLang="ja-JP" sz="431"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130" b="1" dirty="0">
                <a:solidFill>
                  <a:srgbClr val="FF0000"/>
                </a:solidFill>
                <a:latin typeface="ＭＳ ゴシック" panose="020B0609070205080204" pitchFamily="49" charset="-128"/>
                <a:ea typeface="ＭＳ ゴシック" panose="020B0609070205080204" pitchFamily="49" charset="-128"/>
              </a:rPr>
              <a:t>学校で着替えますので、袋に入れて持ってきます。</a:t>
            </a:r>
            <a:endParaRPr kumimoji="1" lang="en-US" altLang="ja-JP" sz="1130"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077" b="1" dirty="0">
                <a:latin typeface="ＭＳ 明朝" panose="02020609040205080304" pitchFamily="17" charset="-128"/>
                <a:ea typeface="ＭＳ 明朝" panose="02020609040205080304" pitchFamily="17" charset="-128"/>
              </a:rPr>
              <a:t>・ジャージ上下</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・体操服、ハーフ</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・赤白帽子　</a:t>
            </a:r>
            <a:r>
              <a:rPr kumimoji="1" lang="en-US" altLang="ja-JP" sz="1077" b="1" dirty="0">
                <a:latin typeface="ＭＳ 明朝" panose="02020609040205080304" pitchFamily="17" charset="-128"/>
                <a:ea typeface="ＭＳ 明朝" panose="02020609040205080304" pitchFamily="17" charset="-128"/>
              </a:rPr>
              <a:t>(</a:t>
            </a:r>
            <a:r>
              <a:rPr kumimoji="1" lang="ja-JP" altLang="en-US" sz="1077" b="1" dirty="0">
                <a:latin typeface="ＭＳ 明朝" panose="02020609040205080304" pitchFamily="17" charset="-128"/>
                <a:ea typeface="ＭＳ 明朝" panose="02020609040205080304" pitchFamily="17" charset="-128"/>
              </a:rPr>
              <a:t>金曜日は持ち帰る</a:t>
            </a:r>
            <a:r>
              <a:rPr kumimoji="1" lang="en-US" altLang="ja-JP" sz="1077" b="1" dirty="0">
                <a:latin typeface="ＭＳ 明朝" panose="02020609040205080304" pitchFamily="17" charset="-128"/>
                <a:ea typeface="ＭＳ 明朝" panose="02020609040205080304" pitchFamily="17" charset="-128"/>
              </a:rPr>
              <a:t>)</a:t>
            </a:r>
          </a:p>
        </p:txBody>
      </p:sp>
      <p:sp>
        <p:nvSpPr>
          <p:cNvPr id="49" name="テキスト ボックス 48">
            <a:extLst>
              <a:ext uri="{FF2B5EF4-FFF2-40B4-BE49-F238E27FC236}">
                <a16:creationId xmlns:a16="http://schemas.microsoft.com/office/drawing/2014/main" id="{C71FE9DF-B2AE-45AB-9DD2-2CF63A4E0202}"/>
              </a:ext>
            </a:extLst>
          </p:cNvPr>
          <p:cNvSpPr txBox="1"/>
          <p:nvPr/>
        </p:nvSpPr>
        <p:spPr>
          <a:xfrm>
            <a:off x="6436174" y="4130765"/>
            <a:ext cx="2455661" cy="2942793"/>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使用するノート</a:t>
            </a:r>
            <a:endParaRPr kumimoji="1" lang="en-US" altLang="ja-JP" sz="1723"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200" b="1" dirty="0">
                <a:latin typeface="ＭＳ Ｐゴシック" panose="020B0600070205080204" pitchFamily="50" charset="-128"/>
                <a:ea typeface="ＭＳ Ｐゴシック" panose="020B0600070205080204" pitchFamily="50" charset="-128"/>
              </a:rPr>
              <a:t>○国語</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1</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10</a:t>
            </a:r>
            <a:r>
              <a:rPr kumimoji="1" lang="ja-JP" altLang="en-US" sz="1200" b="1" dirty="0">
                <a:latin typeface="ＭＳ Ｐゴシック" panose="020B0600070205080204" pitchFamily="50" charset="-128"/>
                <a:ea typeface="ＭＳ Ｐゴシック" panose="020B0600070205080204" pitchFamily="50" charset="-128"/>
              </a:rPr>
              <a:t>マスリーダー入</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2</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12</a:t>
            </a:r>
            <a:r>
              <a:rPr kumimoji="1" lang="ja-JP" altLang="en-US" sz="1200" b="1" dirty="0">
                <a:latin typeface="ＭＳ Ｐゴシック" panose="020B0600070205080204" pitchFamily="50" charset="-128"/>
                <a:ea typeface="ＭＳ Ｐゴシック" panose="020B0600070205080204" pitchFamily="50" charset="-128"/>
              </a:rPr>
              <a:t>マス</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3</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15</a:t>
            </a:r>
            <a:r>
              <a:rPr kumimoji="1" lang="ja-JP" altLang="en-US" sz="1200" b="1" dirty="0">
                <a:latin typeface="ＭＳ Ｐゴシック" panose="020B0600070205080204" pitchFamily="50" charset="-128"/>
                <a:ea typeface="ＭＳ Ｐゴシック" panose="020B0600070205080204" pitchFamily="50" charset="-128"/>
              </a:rPr>
              <a:t>マス　　</a:t>
            </a:r>
            <a:r>
              <a:rPr kumimoji="1" lang="en-US" altLang="ja-JP" sz="1200" b="1" dirty="0">
                <a:latin typeface="ＭＳ Ｐゴシック" panose="020B0600070205080204" pitchFamily="50" charset="-128"/>
                <a:ea typeface="ＭＳ Ｐゴシック" panose="020B0600070205080204" pitchFamily="50" charset="-128"/>
              </a:rPr>
              <a:t>〃</a:t>
            </a:r>
          </a:p>
          <a:p>
            <a:r>
              <a:rPr kumimoji="1" lang="en-US" altLang="ja-JP" sz="1200" b="1" dirty="0">
                <a:latin typeface="ＭＳ Ｐゴシック" panose="020B0600070205080204" pitchFamily="50" charset="-128"/>
                <a:ea typeface="ＭＳ Ｐゴシック" panose="020B0600070205080204" pitchFamily="50" charset="-128"/>
              </a:rPr>
              <a:t>4</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12</a:t>
            </a:r>
            <a:r>
              <a:rPr kumimoji="1" lang="ja-JP" altLang="en-US" sz="1200" b="1" dirty="0">
                <a:latin typeface="ＭＳ Ｐゴシック" panose="020B0600070205080204" pitchFamily="50" charset="-128"/>
                <a:ea typeface="ＭＳ Ｐゴシック" panose="020B0600070205080204" pitchFamily="50" charset="-128"/>
              </a:rPr>
              <a:t>行　　  </a:t>
            </a:r>
            <a:r>
              <a:rPr kumimoji="1" lang="en-US" altLang="ja-JP" sz="1200" b="1" dirty="0">
                <a:latin typeface="ＭＳ Ｐゴシック" panose="020B0600070205080204" pitchFamily="50" charset="-128"/>
                <a:ea typeface="ＭＳ Ｐゴシック" panose="020B0600070205080204" pitchFamily="50" charset="-128"/>
              </a:rPr>
              <a:t>〃</a:t>
            </a:r>
          </a:p>
          <a:p>
            <a:r>
              <a:rPr kumimoji="1" lang="en-US" altLang="ja-JP" sz="1200" b="1" dirty="0">
                <a:latin typeface="ＭＳ Ｐゴシック" panose="020B0600070205080204" pitchFamily="50" charset="-128"/>
                <a:ea typeface="ＭＳ Ｐゴシック" panose="020B0600070205080204" pitchFamily="50" charset="-128"/>
              </a:rPr>
              <a:t>5</a:t>
            </a:r>
            <a:r>
              <a:rPr kumimoji="1" lang="ja-JP" altLang="en-US" sz="1200" b="1" dirty="0">
                <a:latin typeface="ＭＳ Ｐゴシック" panose="020B0600070205080204" pitchFamily="50" charset="-128"/>
                <a:ea typeface="ＭＳ Ｐゴシック" panose="020B0600070205080204" pitchFamily="50" charset="-128"/>
              </a:rPr>
              <a:t>・</a:t>
            </a:r>
            <a:r>
              <a:rPr kumimoji="1" lang="en-US" altLang="ja-JP" sz="1200" b="1" dirty="0">
                <a:latin typeface="ＭＳ Ｐゴシック" panose="020B0600070205080204" pitchFamily="50" charset="-128"/>
                <a:ea typeface="ＭＳ Ｐゴシック" panose="020B0600070205080204" pitchFamily="50" charset="-128"/>
              </a:rPr>
              <a:t>6</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15</a:t>
            </a:r>
            <a:r>
              <a:rPr kumimoji="1" lang="ja-JP" altLang="en-US" sz="1200" b="1" dirty="0">
                <a:latin typeface="ＭＳ Ｐゴシック" panose="020B0600070205080204" pitchFamily="50" charset="-128"/>
                <a:ea typeface="ＭＳ Ｐゴシック" panose="020B0600070205080204" pitchFamily="50" charset="-128"/>
              </a:rPr>
              <a:t>行　　</a:t>
            </a:r>
            <a:r>
              <a:rPr kumimoji="1" lang="en-US" altLang="ja-JP" sz="1200" b="1" dirty="0">
                <a:latin typeface="ＭＳ Ｐゴシック" panose="020B0600070205080204" pitchFamily="50" charset="-128"/>
                <a:ea typeface="ＭＳ Ｐゴシック" panose="020B0600070205080204" pitchFamily="50" charset="-128"/>
              </a:rPr>
              <a:t>〃</a:t>
            </a:r>
            <a:r>
              <a:rPr kumimoji="1" lang="ja-JP" altLang="en-US" sz="1200" b="1" dirty="0">
                <a:latin typeface="ＭＳ Ｐゴシック" panose="020B0600070205080204" pitchFamily="50" charset="-128"/>
                <a:ea typeface="ＭＳ Ｐゴシック" panose="020B0600070205080204" pitchFamily="50" charset="-128"/>
              </a:rPr>
              <a:t>　</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ja-JP" altLang="en-US" sz="1200" b="1" dirty="0">
                <a:latin typeface="ＭＳ Ｐゴシック" panose="020B0600070205080204" pitchFamily="50" charset="-128"/>
                <a:ea typeface="ＭＳ Ｐゴシック" panose="020B0600070205080204" pitchFamily="50" charset="-128"/>
              </a:rPr>
              <a:t>○算数</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1</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7</a:t>
            </a:r>
            <a:r>
              <a:rPr kumimoji="1" lang="ja-JP" altLang="en-US" sz="1200" b="1" dirty="0">
                <a:latin typeface="ＭＳ Ｐゴシック" panose="020B0600070205080204" pitchFamily="50" charset="-128"/>
                <a:ea typeface="ＭＳ Ｐゴシック" panose="020B0600070205080204" pitchFamily="50" charset="-128"/>
              </a:rPr>
              <a:t>マス横開→</a:t>
            </a:r>
            <a:r>
              <a:rPr kumimoji="1" lang="en-US" altLang="ja-JP" sz="1200" b="1" dirty="0">
                <a:latin typeface="ＭＳ Ｐゴシック" panose="020B0600070205080204" pitchFamily="50" charset="-128"/>
                <a:ea typeface="ＭＳ Ｐゴシック" panose="020B0600070205080204" pitchFamily="50" charset="-128"/>
              </a:rPr>
              <a:t>14</a:t>
            </a:r>
            <a:r>
              <a:rPr kumimoji="1" lang="ja-JP" altLang="en-US" sz="1200" b="1" dirty="0">
                <a:latin typeface="ＭＳ Ｐゴシック" panose="020B0600070205080204" pitchFamily="50" charset="-128"/>
                <a:ea typeface="ＭＳ Ｐゴシック" panose="020B0600070205080204" pitchFamily="50" charset="-128"/>
              </a:rPr>
              <a:t>マス</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2</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14</a:t>
            </a:r>
            <a:r>
              <a:rPr kumimoji="1" lang="ja-JP" altLang="en-US" sz="1200" b="1" dirty="0">
                <a:latin typeface="ＭＳ Ｐゴシック" panose="020B0600070205080204" pitchFamily="50" charset="-128"/>
                <a:ea typeface="ＭＳ Ｐゴシック" panose="020B0600070205080204" pitchFamily="50" charset="-128"/>
              </a:rPr>
              <a:t>マス</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4</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10</a:t>
            </a:r>
            <a:r>
              <a:rPr kumimoji="1" lang="ja-JP" altLang="en-US" sz="1200" b="1" dirty="0">
                <a:latin typeface="ＭＳ Ｐゴシック" panose="020B0600070205080204" pitchFamily="50" charset="-128"/>
                <a:ea typeface="ＭＳ Ｐゴシック" panose="020B0600070205080204" pitchFamily="50" charset="-128"/>
              </a:rPr>
              <a:t>ミリ方眼</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3</a:t>
            </a:r>
            <a:r>
              <a:rPr kumimoji="1" lang="ja-JP" altLang="en-US" sz="1200" b="1" dirty="0">
                <a:latin typeface="ＭＳ Ｐゴシック" panose="020B0600070205080204" pitchFamily="50" charset="-128"/>
                <a:ea typeface="ＭＳ Ｐゴシック" panose="020B0600070205080204" pitchFamily="50" charset="-128"/>
              </a:rPr>
              <a:t>、</a:t>
            </a:r>
            <a:r>
              <a:rPr kumimoji="1" lang="en-US" altLang="ja-JP" sz="1200" b="1" dirty="0">
                <a:latin typeface="ＭＳ Ｐゴシック" panose="020B0600070205080204" pitchFamily="50" charset="-128"/>
                <a:ea typeface="ＭＳ Ｐゴシック" panose="020B0600070205080204" pitchFamily="50" charset="-128"/>
              </a:rPr>
              <a:t>5</a:t>
            </a:r>
            <a:r>
              <a:rPr kumimoji="1" lang="ja-JP" altLang="en-US" sz="1200" b="1" dirty="0">
                <a:latin typeface="ＭＳ Ｐゴシック" panose="020B0600070205080204" pitchFamily="50" charset="-128"/>
                <a:ea typeface="ＭＳ Ｐゴシック" panose="020B0600070205080204" pitchFamily="50" charset="-128"/>
              </a:rPr>
              <a:t>、</a:t>
            </a:r>
            <a:r>
              <a:rPr kumimoji="1" lang="en-US" altLang="ja-JP" sz="1200" b="1" dirty="0">
                <a:latin typeface="ＭＳ Ｐゴシック" panose="020B0600070205080204" pitchFamily="50" charset="-128"/>
                <a:ea typeface="ＭＳ Ｐゴシック" panose="020B0600070205080204" pitchFamily="50" charset="-128"/>
              </a:rPr>
              <a:t>6</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5</a:t>
            </a:r>
            <a:r>
              <a:rPr kumimoji="1" lang="ja-JP" altLang="en-US" sz="1200" b="1" dirty="0">
                <a:latin typeface="ＭＳ Ｐゴシック" panose="020B0600070205080204" pitchFamily="50" charset="-128"/>
                <a:ea typeface="ＭＳ Ｐゴシック" panose="020B0600070205080204" pitchFamily="50" charset="-128"/>
              </a:rPr>
              <a:t>ミリ方眼</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ja-JP" altLang="en-US" sz="1200" b="1" dirty="0">
                <a:latin typeface="ＭＳ Ｐゴシック" panose="020B0600070205080204" pitchFamily="50" charset="-128"/>
                <a:ea typeface="ＭＳ Ｐゴシック" panose="020B0600070205080204" pitchFamily="50" charset="-128"/>
              </a:rPr>
              <a:t>○社会・理科</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4</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10</a:t>
            </a:r>
            <a:r>
              <a:rPr kumimoji="1" lang="ja-JP" altLang="en-US" sz="1200" b="1" dirty="0">
                <a:latin typeface="ＭＳ Ｐゴシック" panose="020B0600070205080204" pitchFamily="50" charset="-128"/>
                <a:ea typeface="ＭＳ Ｐゴシック" panose="020B0600070205080204" pitchFamily="50" charset="-128"/>
              </a:rPr>
              <a:t>ミリ方眼</a:t>
            </a:r>
            <a:endParaRPr kumimoji="1" lang="en-US" altLang="ja-JP" sz="1200" b="1" dirty="0">
              <a:latin typeface="ＭＳ Ｐゴシック" panose="020B0600070205080204" pitchFamily="50" charset="-128"/>
              <a:ea typeface="ＭＳ Ｐゴシック" panose="020B0600070205080204" pitchFamily="50" charset="-128"/>
            </a:endParaRPr>
          </a:p>
          <a:p>
            <a:r>
              <a:rPr kumimoji="1" lang="en-US" altLang="ja-JP" sz="1200" b="1" dirty="0">
                <a:latin typeface="ＭＳ Ｐゴシック" panose="020B0600070205080204" pitchFamily="50" charset="-128"/>
                <a:ea typeface="ＭＳ Ｐゴシック" panose="020B0600070205080204" pitchFamily="50" charset="-128"/>
              </a:rPr>
              <a:t>3</a:t>
            </a:r>
            <a:r>
              <a:rPr kumimoji="1" lang="ja-JP" altLang="en-US" sz="1200" b="1" dirty="0">
                <a:latin typeface="ＭＳ Ｐゴシック" panose="020B0600070205080204" pitchFamily="50" charset="-128"/>
                <a:ea typeface="ＭＳ Ｐゴシック" panose="020B0600070205080204" pitchFamily="50" charset="-128"/>
              </a:rPr>
              <a:t>、</a:t>
            </a:r>
            <a:r>
              <a:rPr kumimoji="1" lang="en-US" altLang="ja-JP" sz="1200" b="1" dirty="0">
                <a:latin typeface="ＭＳ Ｐゴシック" panose="020B0600070205080204" pitchFamily="50" charset="-128"/>
                <a:ea typeface="ＭＳ Ｐゴシック" panose="020B0600070205080204" pitchFamily="50" charset="-128"/>
              </a:rPr>
              <a:t>5</a:t>
            </a:r>
            <a:r>
              <a:rPr kumimoji="1" lang="ja-JP" altLang="en-US" sz="1200" b="1" dirty="0">
                <a:latin typeface="ＭＳ Ｐゴシック" panose="020B0600070205080204" pitchFamily="50" charset="-128"/>
                <a:ea typeface="ＭＳ Ｐゴシック" panose="020B0600070205080204" pitchFamily="50" charset="-128"/>
              </a:rPr>
              <a:t>、</a:t>
            </a:r>
            <a:r>
              <a:rPr kumimoji="1" lang="en-US" altLang="ja-JP" sz="1200" b="1" dirty="0">
                <a:latin typeface="ＭＳ Ｐゴシック" panose="020B0600070205080204" pitchFamily="50" charset="-128"/>
                <a:ea typeface="ＭＳ Ｐゴシック" panose="020B0600070205080204" pitchFamily="50" charset="-128"/>
              </a:rPr>
              <a:t>6</a:t>
            </a:r>
            <a:r>
              <a:rPr kumimoji="1" lang="ja-JP" altLang="en-US" sz="1200" b="1" dirty="0">
                <a:latin typeface="ＭＳ Ｐゴシック" panose="020B0600070205080204" pitchFamily="50" charset="-128"/>
                <a:ea typeface="ＭＳ Ｐゴシック" panose="020B0600070205080204" pitchFamily="50" charset="-128"/>
              </a:rPr>
              <a:t>年生　</a:t>
            </a:r>
            <a:r>
              <a:rPr kumimoji="1" lang="en-US" altLang="ja-JP" sz="1200" b="1" dirty="0">
                <a:latin typeface="ＭＳ Ｐゴシック" panose="020B0600070205080204" pitchFamily="50" charset="-128"/>
                <a:ea typeface="ＭＳ Ｐゴシック" panose="020B0600070205080204" pitchFamily="50" charset="-128"/>
              </a:rPr>
              <a:t>5</a:t>
            </a:r>
            <a:r>
              <a:rPr kumimoji="1" lang="ja-JP" altLang="en-US" sz="1200" b="1" dirty="0">
                <a:latin typeface="ＭＳ Ｐゴシック" panose="020B0600070205080204" pitchFamily="50" charset="-128"/>
                <a:ea typeface="ＭＳ Ｐゴシック" panose="020B0600070205080204" pitchFamily="50" charset="-128"/>
              </a:rPr>
              <a:t>ミリ方眼</a:t>
            </a:r>
            <a:endParaRPr kumimoji="1" lang="en-US" altLang="ja-JP" sz="1200" b="1" dirty="0">
              <a:latin typeface="ＭＳ Ｐゴシック" panose="020B0600070205080204" pitchFamily="50" charset="-128"/>
              <a:ea typeface="ＭＳ Ｐゴシック" panose="020B0600070205080204" pitchFamily="50" charset="-128"/>
            </a:endParaRPr>
          </a:p>
        </p:txBody>
      </p:sp>
      <p:sp>
        <p:nvSpPr>
          <p:cNvPr id="50" name="テキスト ボックス 49">
            <a:extLst>
              <a:ext uri="{FF2B5EF4-FFF2-40B4-BE49-F238E27FC236}">
                <a16:creationId xmlns:a16="http://schemas.microsoft.com/office/drawing/2014/main" id="{AC7B40F7-69A5-42D0-B5CE-0DBD266A9E6B}"/>
              </a:ext>
            </a:extLst>
          </p:cNvPr>
          <p:cNvSpPr txBox="1"/>
          <p:nvPr/>
        </p:nvSpPr>
        <p:spPr>
          <a:xfrm>
            <a:off x="9128290" y="5991959"/>
            <a:ext cx="2503605" cy="1046665"/>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タブレットは</a:t>
            </a:r>
            <a:r>
              <a:rPr kumimoji="1" lang="en-US" altLang="ja-JP" sz="1723" b="1" dirty="0">
                <a:solidFill>
                  <a:srgbClr val="0000FF"/>
                </a:solidFill>
                <a:latin typeface="ＭＳ ゴシック" panose="020B0609070205080204" pitchFamily="49" charset="-128"/>
                <a:ea typeface="ＭＳ ゴシック" panose="020B0609070205080204" pitchFamily="49" charset="-128"/>
              </a:rPr>
              <a:t>…</a:t>
            </a:r>
          </a:p>
          <a:p>
            <a:r>
              <a:rPr kumimoji="1" lang="ja-JP" altLang="en-US" sz="1077" b="1" dirty="0">
                <a:latin typeface="ＭＳ 明朝" panose="02020609040205080304" pitchFamily="17" charset="-128"/>
                <a:ea typeface="ＭＳ 明朝" panose="02020609040205080304" pitchFamily="17" charset="-128"/>
              </a:rPr>
              <a:t>古河市から借りているものです。大大切に使ってください。</a:t>
            </a:r>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200" b="1" u="sng" dirty="0">
                <a:solidFill>
                  <a:srgbClr val="FF0000"/>
                </a:solidFill>
                <a:latin typeface="ＭＳ ゴシック" panose="020B0609070205080204" pitchFamily="49" charset="-128"/>
                <a:ea typeface="ＭＳ ゴシック" panose="020B0609070205080204" pitchFamily="49" charset="-128"/>
              </a:rPr>
              <a:t>・おうちで充電すること</a:t>
            </a:r>
            <a:endParaRPr kumimoji="1" lang="en-US" altLang="ja-JP" sz="1200" b="1" u="sng"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077" b="1" dirty="0">
                <a:latin typeface="ＭＳ 明朝" panose="02020609040205080304" pitchFamily="17" charset="-128"/>
                <a:ea typeface="ＭＳ 明朝" panose="02020609040205080304" pitchFamily="17" charset="-128"/>
              </a:rPr>
              <a:t>・学習以外では使わない</a:t>
            </a:r>
          </a:p>
        </p:txBody>
      </p:sp>
      <p:sp>
        <p:nvSpPr>
          <p:cNvPr id="51" name="テキスト ボックス 50">
            <a:extLst>
              <a:ext uri="{FF2B5EF4-FFF2-40B4-BE49-F238E27FC236}">
                <a16:creationId xmlns:a16="http://schemas.microsoft.com/office/drawing/2014/main" id="{0D32BBDF-641E-42BA-B898-CBBEA17BF3E7}"/>
              </a:ext>
            </a:extLst>
          </p:cNvPr>
          <p:cNvSpPr txBox="1"/>
          <p:nvPr/>
        </p:nvSpPr>
        <p:spPr>
          <a:xfrm>
            <a:off x="11825627" y="4207124"/>
            <a:ext cx="2434752" cy="2843664"/>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r>
              <a:rPr kumimoji="1" lang="ja-JP" altLang="en-US" sz="1723" b="1" dirty="0">
                <a:solidFill>
                  <a:srgbClr val="0000FF"/>
                </a:solidFill>
                <a:latin typeface="ＭＳ ゴシック" panose="020B0609070205080204" pitchFamily="49" charset="-128"/>
                <a:ea typeface="ＭＳ ゴシック" panose="020B0609070205080204" pitchFamily="49" charset="-128"/>
              </a:rPr>
              <a:t> 学校での病気や</a:t>
            </a:r>
            <a:endParaRPr kumimoji="1" lang="en-US" altLang="ja-JP" sz="1723"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723" b="1" dirty="0">
                <a:solidFill>
                  <a:srgbClr val="0000FF"/>
                </a:solidFill>
                <a:latin typeface="ＭＳ ゴシック" panose="020B0609070205080204" pitchFamily="49" charset="-128"/>
                <a:ea typeface="ＭＳ ゴシック" panose="020B0609070205080204" pitchFamily="49" charset="-128"/>
              </a:rPr>
              <a:t>　　  ケガについて</a:t>
            </a:r>
            <a:endParaRPr kumimoji="1" lang="en-US" altLang="ja-JP" sz="1723" b="1" dirty="0">
              <a:solidFill>
                <a:srgbClr val="0000FF"/>
              </a:solidFill>
              <a:latin typeface="ＭＳ ゴシック" panose="020B0609070205080204" pitchFamily="49" charset="-128"/>
              <a:ea typeface="ＭＳ ゴシック" panose="020B0609070205080204" pitchFamily="49" charset="-128"/>
            </a:endParaRPr>
          </a:p>
          <a:p>
            <a:endParaRPr kumimoji="1" lang="en-US" altLang="ja-JP" sz="431"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・病気やケガで学習の継続が困難な場合は、保健室または担任から保護者へ連絡します。</a:t>
            </a:r>
            <a:r>
              <a:rPr kumimoji="1" lang="ja-JP" altLang="en-US" sz="1077" b="1" dirty="0">
                <a:latin typeface="ＭＳ ゴシック" panose="020B0609070205080204" pitchFamily="49" charset="-128"/>
                <a:ea typeface="ＭＳ ゴシック" panose="020B0609070205080204" pitchFamily="49" charset="-128"/>
              </a:rPr>
              <a:t>お迎えをお願いします。</a:t>
            </a:r>
            <a:endParaRPr kumimoji="1" lang="en-US" altLang="ja-JP" sz="1077" b="1" dirty="0">
              <a:latin typeface="ＭＳ ゴシック" panose="020B0609070205080204" pitchFamily="49" charset="-128"/>
              <a:ea typeface="ＭＳ ゴシック" panose="020B0609070205080204" pitchFamily="49" charset="-128"/>
            </a:endParaRPr>
          </a:p>
          <a:p>
            <a:endParaRPr kumimoji="1" lang="en-US" altLang="ja-JP" sz="1077" b="1" dirty="0">
              <a:latin typeface="ＭＳ 明朝" panose="02020609040205080304" pitchFamily="17" charset="-128"/>
              <a:ea typeface="ＭＳ 明朝" panose="02020609040205080304" pitchFamily="17" charset="-128"/>
            </a:endParaRPr>
          </a:p>
          <a:p>
            <a:r>
              <a:rPr kumimoji="1" lang="ja-JP" altLang="en-US" sz="1077" b="1" dirty="0">
                <a:latin typeface="ＭＳ 明朝" panose="02020609040205080304" pitchFamily="17" charset="-128"/>
                <a:ea typeface="ＭＳ 明朝" panose="02020609040205080304" pitchFamily="17" charset="-128"/>
              </a:rPr>
              <a:t>・緊急時には保護者への連絡の前に救急車の手配をする場合があります。</a:t>
            </a:r>
            <a:endParaRPr kumimoji="1" lang="en-US" altLang="ja-JP" sz="1077" b="1" dirty="0">
              <a:latin typeface="ＭＳ 明朝" panose="02020609040205080304" pitchFamily="17" charset="-128"/>
              <a:ea typeface="ＭＳ 明朝" panose="02020609040205080304" pitchFamily="17" charset="-128"/>
            </a:endParaRPr>
          </a:p>
          <a:p>
            <a:endParaRPr kumimoji="1" lang="en-US" altLang="ja-JP" sz="1077" b="1" dirty="0">
              <a:latin typeface="ＭＳ Ｐゴシック" panose="020B0600070205080204" pitchFamily="50" charset="-128"/>
              <a:ea typeface="ＭＳ Ｐゴシック" panose="020B0600070205080204" pitchFamily="50" charset="-128"/>
            </a:endParaRPr>
          </a:p>
          <a:p>
            <a:r>
              <a:rPr kumimoji="1" lang="ja-JP" altLang="en-US" sz="1077" b="1" dirty="0">
                <a:latin typeface="ＭＳ 明朝" panose="02020609040205080304" pitchFamily="17" charset="-128"/>
                <a:ea typeface="ＭＳ 明朝" panose="02020609040205080304" pitchFamily="17" charset="-128"/>
              </a:rPr>
              <a:t>・通常の登下校及び学校生活でのケガについては、</a:t>
            </a:r>
            <a:r>
              <a:rPr kumimoji="1" lang="ja-JP" altLang="en-US" sz="1077" b="1" dirty="0">
                <a:latin typeface="ＭＳ ゴシック" panose="020B0609070205080204" pitchFamily="49" charset="-128"/>
                <a:ea typeface="ＭＳ ゴシック" panose="020B0609070205080204" pitchFamily="49" charset="-128"/>
              </a:rPr>
              <a:t>スポーツ振興センターで治療費が支給対象</a:t>
            </a:r>
            <a:r>
              <a:rPr kumimoji="1" lang="ja-JP" altLang="en-US" sz="1077" b="1" dirty="0">
                <a:latin typeface="ＭＳ 明朝" panose="02020609040205080304" pitchFamily="17" charset="-128"/>
                <a:ea typeface="ＭＳ 明朝" panose="02020609040205080304" pitchFamily="17" charset="-128"/>
              </a:rPr>
              <a:t>になります。その場合は学校まで連絡をお願いします。</a:t>
            </a:r>
          </a:p>
        </p:txBody>
      </p:sp>
      <p:sp>
        <p:nvSpPr>
          <p:cNvPr id="52" name="テキスト ボックス 51">
            <a:extLst>
              <a:ext uri="{FF2B5EF4-FFF2-40B4-BE49-F238E27FC236}">
                <a16:creationId xmlns:a16="http://schemas.microsoft.com/office/drawing/2014/main" id="{F8C03C85-7A78-4C72-8C94-829C86718B88}"/>
              </a:ext>
            </a:extLst>
          </p:cNvPr>
          <p:cNvSpPr txBox="1"/>
          <p:nvPr/>
        </p:nvSpPr>
        <p:spPr>
          <a:xfrm>
            <a:off x="3790451" y="7179393"/>
            <a:ext cx="2506622" cy="2677977"/>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駐車場は</a:t>
            </a:r>
            <a:r>
              <a:rPr kumimoji="1" lang="en-US" altLang="ja-JP" sz="1723" b="1" dirty="0">
                <a:solidFill>
                  <a:srgbClr val="0000FF"/>
                </a:solidFill>
                <a:latin typeface="ＭＳ ゴシック" panose="020B0609070205080204" pitchFamily="49" charset="-128"/>
                <a:ea typeface="ＭＳ ゴシック" panose="020B0609070205080204" pitchFamily="49" charset="-128"/>
              </a:rPr>
              <a:t>…</a:t>
            </a:r>
            <a:endParaRPr kumimoji="1" lang="en-US" altLang="ja-JP" sz="1077" b="1" dirty="0">
              <a:latin typeface="ＭＳ 明朝" panose="02020609040205080304" pitchFamily="17" charset="-128"/>
              <a:ea typeface="ＭＳ 明朝" panose="02020609040205080304" pitchFamily="17" charset="-128"/>
            </a:endParaRPr>
          </a:p>
          <a:p>
            <a:endParaRPr kumimoji="1" lang="en-US" altLang="ja-JP" sz="1077" b="1" dirty="0">
              <a:solidFill>
                <a:srgbClr val="FF0000"/>
              </a:solidFill>
              <a:latin typeface="ＭＳ Ｐゴシック" panose="020B0600070205080204" pitchFamily="50" charset="-128"/>
              <a:ea typeface="ＭＳ Ｐゴシック" panose="020B0600070205080204" pitchFamily="50" charset="-128"/>
            </a:endParaRPr>
          </a:p>
          <a:p>
            <a:r>
              <a:rPr kumimoji="1" lang="en-US" altLang="ja-JP" sz="1077" b="1" dirty="0">
                <a:solidFill>
                  <a:srgbClr val="FF0000"/>
                </a:solidFill>
                <a:latin typeface="ＭＳ Ｐゴシック" panose="020B0600070205080204" pitchFamily="50" charset="-128"/>
                <a:ea typeface="ＭＳ Ｐゴシック" panose="020B0600070205080204" pitchFamily="50" charset="-128"/>
              </a:rPr>
              <a:t>※</a:t>
            </a:r>
            <a:r>
              <a:rPr kumimoji="1" lang="ja-JP" altLang="en-US" sz="1077" b="1" dirty="0">
                <a:solidFill>
                  <a:srgbClr val="FF0000"/>
                </a:solidFill>
                <a:latin typeface="ＭＳ Ｐゴシック" panose="020B0600070205080204" pitchFamily="50" charset="-128"/>
                <a:ea typeface="ＭＳ Ｐゴシック" panose="020B0600070205080204" pitchFamily="50" charset="-128"/>
              </a:rPr>
              <a:t>門周辺の道路や三和野球場出入口付近への駐停車はたいへん危険です。</a:t>
            </a:r>
            <a:endParaRPr kumimoji="1" lang="en-US" altLang="ja-JP" sz="1077" b="1" dirty="0">
              <a:solidFill>
                <a:srgbClr val="FF0000"/>
              </a:solidFill>
              <a:latin typeface="ＭＳ Ｐゴシック" panose="020B0600070205080204" pitchFamily="50" charset="-128"/>
              <a:ea typeface="ＭＳ Ｐゴシック" panose="020B0600070205080204" pitchFamily="50" charset="-128"/>
            </a:endParaRPr>
          </a:p>
          <a:p>
            <a:r>
              <a:rPr kumimoji="1" lang="ja-JP" altLang="en-US" sz="1077" dirty="0">
                <a:latin typeface="ＭＳ 明朝" panose="02020609040205080304" pitchFamily="17" charset="-128"/>
                <a:ea typeface="ＭＳ 明朝" panose="02020609040205080304" pitchFamily="17" charset="-128"/>
              </a:rPr>
              <a:t>○車での送迎の際は、</a:t>
            </a:r>
            <a:r>
              <a:rPr kumimoji="1" lang="ja-JP" altLang="en-US" sz="1077" b="1" dirty="0">
                <a:latin typeface="ＭＳ ゴシック" panose="020B0609070205080204" pitchFamily="49" charset="-128"/>
                <a:ea typeface="ＭＳ ゴシック" panose="020B0609070205080204" pitchFamily="49" charset="-128"/>
              </a:rPr>
              <a:t>三和野球場の</a:t>
            </a:r>
            <a:r>
              <a:rPr kumimoji="1" lang="ja-JP" altLang="en-US" sz="1077" b="1" u="sng" dirty="0">
                <a:latin typeface="ＭＳ ゴシック" panose="020B0609070205080204" pitchFamily="49" charset="-128"/>
                <a:ea typeface="ＭＳ ゴシック" panose="020B0609070205080204" pitchFamily="49" charset="-128"/>
              </a:rPr>
              <a:t>駐車場に駐車</a:t>
            </a:r>
            <a:r>
              <a:rPr kumimoji="1" lang="ja-JP" altLang="en-US" sz="1077" dirty="0">
                <a:latin typeface="ＭＳ 明朝" panose="02020609040205080304" pitchFamily="17" charset="-128"/>
                <a:ea typeface="ＭＳ 明朝" panose="02020609040205080304" pitchFamily="17" charset="-128"/>
              </a:rPr>
              <a:t>し、十分、安全に配慮して乗降をするようお願いいたします。</a:t>
            </a:r>
            <a:endParaRPr kumimoji="1" lang="en-US" altLang="ja-JP" sz="1077" dirty="0">
              <a:latin typeface="ＭＳ 明朝" panose="02020609040205080304" pitchFamily="17" charset="-128"/>
              <a:ea typeface="ＭＳ 明朝" panose="02020609040205080304" pitchFamily="17" charset="-128"/>
            </a:endParaRPr>
          </a:p>
          <a:p>
            <a:r>
              <a:rPr kumimoji="1" lang="ja-JP" altLang="en-US" sz="1077" b="1" dirty="0">
                <a:solidFill>
                  <a:srgbClr val="0000FF"/>
                </a:solidFill>
                <a:latin typeface="ＭＳ ゴシック" panose="020B0609070205080204" pitchFamily="49" charset="-128"/>
                <a:ea typeface="ＭＳ ゴシック" panose="020B0609070205080204" pitchFamily="49" charset="-128"/>
              </a:rPr>
              <a:t>なお、学校の門付近での乗降はご遠慮ください。</a:t>
            </a:r>
            <a:endParaRPr kumimoji="1" lang="en-US" altLang="ja-JP" sz="1077"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077" dirty="0">
                <a:latin typeface="ＭＳ 明朝" panose="02020609040205080304" pitchFamily="17" charset="-128"/>
                <a:ea typeface="ＭＳ 明朝" panose="02020609040205080304" pitchFamily="17" charset="-128"/>
              </a:rPr>
              <a:t>○特別な事情がない限り、通学班での登下校をお願いします。</a:t>
            </a:r>
            <a:endParaRPr kumimoji="1" lang="en-US" altLang="ja-JP" sz="1077" dirty="0">
              <a:latin typeface="ＭＳ 明朝" panose="02020609040205080304" pitchFamily="17" charset="-128"/>
              <a:ea typeface="ＭＳ 明朝" panose="02020609040205080304" pitchFamily="17" charset="-128"/>
            </a:endParaRPr>
          </a:p>
          <a:p>
            <a:r>
              <a:rPr kumimoji="1" lang="ja-JP" altLang="en-US" sz="1077" dirty="0">
                <a:latin typeface="ＭＳ 明朝" panose="02020609040205080304" pitchFamily="17" charset="-128"/>
                <a:ea typeface="ＭＳ 明朝" panose="02020609040205080304" pitchFamily="17" charset="-128"/>
              </a:rPr>
              <a:t>○授業参観等、学校行事の際は、できるだけ徒歩または自転車でご来校ください。</a:t>
            </a:r>
            <a:endParaRPr kumimoji="1" lang="en-US" altLang="ja-JP" sz="1077" b="1" dirty="0">
              <a:solidFill>
                <a:srgbClr val="FF0000"/>
              </a:solidFill>
              <a:latin typeface="ＭＳ Ｐゴシック" panose="020B0600070205080204" pitchFamily="50" charset="-128"/>
              <a:ea typeface="ＭＳ Ｐゴシック" panose="020B0600070205080204" pitchFamily="50" charset="-128"/>
            </a:endParaRPr>
          </a:p>
          <a:p>
            <a:endParaRPr kumimoji="1" lang="en-US" altLang="ja-JP" sz="1077" dirty="0">
              <a:latin typeface="ＭＳ 明朝" panose="02020609040205080304" pitchFamily="17" charset="-128"/>
              <a:ea typeface="ＭＳ 明朝" panose="02020609040205080304" pitchFamily="17" charset="-128"/>
            </a:endParaRPr>
          </a:p>
        </p:txBody>
      </p:sp>
      <p:sp>
        <p:nvSpPr>
          <p:cNvPr id="53" name="テキスト ボックス 52">
            <a:extLst>
              <a:ext uri="{FF2B5EF4-FFF2-40B4-BE49-F238E27FC236}">
                <a16:creationId xmlns:a16="http://schemas.microsoft.com/office/drawing/2014/main" id="{420961B1-786D-49AA-95AA-77C3A03D22FA}"/>
              </a:ext>
            </a:extLst>
          </p:cNvPr>
          <p:cNvSpPr txBox="1"/>
          <p:nvPr/>
        </p:nvSpPr>
        <p:spPr>
          <a:xfrm>
            <a:off x="6378234" y="7190218"/>
            <a:ext cx="2553787" cy="2284600"/>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学校会計は</a:t>
            </a:r>
            <a:r>
              <a:rPr kumimoji="1" lang="en-US" altLang="ja-JP" sz="1723" b="1" dirty="0">
                <a:solidFill>
                  <a:srgbClr val="0000FF"/>
                </a:solidFill>
                <a:latin typeface="ＭＳ ゴシック" panose="020B0609070205080204" pitchFamily="49" charset="-128"/>
                <a:ea typeface="ＭＳ ゴシック" panose="020B0609070205080204" pitchFamily="49" charset="-128"/>
              </a:rPr>
              <a:t>…</a:t>
            </a:r>
          </a:p>
          <a:p>
            <a:pPr algn="ctr"/>
            <a:endParaRPr kumimoji="1" lang="en-US" altLang="ja-JP" sz="431"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292" b="1" dirty="0">
                <a:solidFill>
                  <a:srgbClr val="FF0000"/>
                </a:solidFill>
                <a:latin typeface="ＭＳ ゴシック" panose="020B0609070205080204" pitchFamily="49" charset="-128"/>
                <a:ea typeface="ＭＳ ゴシック" panose="020B0609070205080204" pitchFamily="49" charset="-128"/>
              </a:rPr>
              <a:t>○口座引落で行っております。</a:t>
            </a:r>
            <a:endParaRPr kumimoji="1" lang="en-US" altLang="ja-JP" sz="1292" b="1" dirty="0">
              <a:solidFill>
                <a:srgbClr val="FF0000"/>
              </a:solidFill>
              <a:latin typeface="ＭＳ ゴシック" panose="020B0609070205080204" pitchFamily="49" charset="-128"/>
              <a:ea typeface="ＭＳ ゴシック" panose="020B0609070205080204" pitchFamily="49" charset="-128"/>
            </a:endParaRPr>
          </a:p>
          <a:p>
            <a:r>
              <a:rPr kumimoji="1" lang="ja-JP" altLang="en-US" sz="1200" b="1" dirty="0">
                <a:latin typeface="ＭＳ 明朝" panose="02020609040205080304" pitchFamily="17" charset="-128"/>
                <a:ea typeface="ＭＳ 明朝" panose="02020609040205080304" pitchFamily="17" charset="-128"/>
              </a:rPr>
              <a:t>・原則として</a:t>
            </a:r>
            <a:r>
              <a:rPr kumimoji="1" lang="ja-JP" altLang="en-US" sz="1200" b="1" dirty="0">
                <a:solidFill>
                  <a:srgbClr val="0000FF"/>
                </a:solidFill>
                <a:latin typeface="ＭＳ 明朝" panose="02020609040205080304" pitchFamily="17" charset="-128"/>
                <a:ea typeface="ＭＳ 明朝" panose="02020609040205080304" pitchFamily="17" charset="-128"/>
              </a:rPr>
              <a:t>毎月５日</a:t>
            </a:r>
            <a:r>
              <a:rPr kumimoji="1" lang="ja-JP" altLang="en-US" sz="1200" b="1" dirty="0">
                <a:latin typeface="ＭＳ 明朝" panose="02020609040205080304" pitchFamily="17" charset="-128"/>
                <a:ea typeface="ＭＳ 明朝" panose="02020609040205080304" pitchFamily="17" charset="-128"/>
              </a:rPr>
              <a:t>が口座振替日となっておりますので、ご準備をお願いします。</a:t>
            </a:r>
            <a:r>
              <a:rPr kumimoji="1" lang="en-US" altLang="ja-JP" sz="1200" b="1" dirty="0">
                <a:latin typeface="ＭＳ 明朝" panose="02020609040205080304" pitchFamily="17" charset="-128"/>
                <a:ea typeface="ＭＳ 明朝" panose="02020609040205080304" pitchFamily="17" charset="-128"/>
              </a:rPr>
              <a:t>(20</a:t>
            </a:r>
            <a:r>
              <a:rPr kumimoji="1" lang="ja-JP" altLang="en-US" sz="1200" b="1" dirty="0">
                <a:latin typeface="ＭＳ 明朝" panose="02020609040205080304" pitchFamily="17" charset="-128"/>
                <a:ea typeface="ＭＳ 明朝" panose="02020609040205080304" pitchFamily="17" charset="-128"/>
              </a:rPr>
              <a:t>日が再振替日です。</a:t>
            </a:r>
            <a:r>
              <a:rPr kumimoji="1" lang="en-US" altLang="ja-JP" sz="1200" b="1" dirty="0">
                <a:latin typeface="ＭＳ 明朝" panose="02020609040205080304" pitchFamily="17" charset="-128"/>
                <a:ea typeface="ＭＳ 明朝" panose="02020609040205080304" pitchFamily="17" charset="-128"/>
              </a:rPr>
              <a:t>)</a:t>
            </a:r>
          </a:p>
          <a:p>
            <a:endParaRPr kumimoji="1" lang="en-US" altLang="ja-JP" sz="1200" b="1" dirty="0">
              <a:latin typeface="ＭＳ 明朝" panose="02020609040205080304" pitchFamily="17" charset="-128"/>
              <a:ea typeface="ＭＳ 明朝" panose="02020609040205080304" pitchFamily="17" charset="-128"/>
            </a:endParaRPr>
          </a:p>
          <a:p>
            <a:r>
              <a:rPr kumimoji="1" lang="ja-JP" altLang="en-US" sz="1200" b="1" dirty="0">
                <a:latin typeface="ＭＳ 明朝" panose="02020609040205080304" pitchFamily="17" charset="-128"/>
                <a:ea typeface="ＭＳ 明朝" panose="02020609040205080304" pitchFamily="17" charset="-128"/>
              </a:rPr>
              <a:t>・万一、引落しができなかった場合は、学校が指定する口座へ振り込んでいただきます。その場合は手数料が発生します。</a:t>
            </a:r>
            <a:endParaRPr kumimoji="1" lang="en-US" altLang="ja-JP" sz="1200" b="1" dirty="0">
              <a:latin typeface="ＭＳ 明朝" panose="02020609040205080304" pitchFamily="17" charset="-128"/>
              <a:ea typeface="ＭＳ 明朝" panose="02020609040205080304" pitchFamily="17" charset="-128"/>
            </a:endParaRPr>
          </a:p>
        </p:txBody>
      </p:sp>
      <p:sp>
        <p:nvSpPr>
          <p:cNvPr id="54" name="テキスト ボックス 53">
            <a:extLst>
              <a:ext uri="{FF2B5EF4-FFF2-40B4-BE49-F238E27FC236}">
                <a16:creationId xmlns:a16="http://schemas.microsoft.com/office/drawing/2014/main" id="{C28F0B1A-9C5F-4BF5-97D6-2C17EC66E16D}"/>
              </a:ext>
            </a:extLst>
          </p:cNvPr>
          <p:cNvSpPr txBox="1"/>
          <p:nvPr/>
        </p:nvSpPr>
        <p:spPr>
          <a:xfrm>
            <a:off x="9063008" y="7225033"/>
            <a:ext cx="5101735" cy="2494914"/>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723" b="1" dirty="0">
                <a:solidFill>
                  <a:srgbClr val="0000FF"/>
                </a:solidFill>
                <a:latin typeface="ＭＳ ゴシック" panose="020B0609070205080204" pitchFamily="49" charset="-128"/>
                <a:ea typeface="ＭＳ ゴシック" panose="020B0609070205080204" pitchFamily="49" charset="-128"/>
              </a:rPr>
              <a:t>ご相談は</a:t>
            </a:r>
            <a:r>
              <a:rPr kumimoji="1" lang="en-US" altLang="ja-JP" sz="1723" b="1" dirty="0">
                <a:solidFill>
                  <a:srgbClr val="0000FF"/>
                </a:solidFill>
                <a:latin typeface="ＭＳ ゴシック" panose="020B0609070205080204" pitchFamily="49" charset="-128"/>
                <a:ea typeface="ＭＳ ゴシック" panose="020B0609070205080204" pitchFamily="49" charset="-128"/>
              </a:rPr>
              <a:t>…</a:t>
            </a:r>
          </a:p>
          <a:p>
            <a:pPr algn="ctr"/>
            <a:endParaRPr kumimoji="1" lang="en-US" altLang="ja-JP" sz="431" b="1" dirty="0">
              <a:solidFill>
                <a:srgbClr val="0000FF"/>
              </a:solidFill>
              <a:latin typeface="ＭＳ ゴシック" panose="020B0609070205080204" pitchFamily="49" charset="-128"/>
              <a:ea typeface="ＭＳ ゴシック" panose="020B0609070205080204" pitchFamily="49" charset="-128"/>
            </a:endParaRPr>
          </a:p>
          <a:p>
            <a:r>
              <a:rPr kumimoji="1" lang="ja-JP" altLang="en-US" sz="1292" b="1" dirty="0">
                <a:latin typeface="ＭＳ 明朝" panose="02020609040205080304" pitchFamily="17" charset="-128"/>
                <a:ea typeface="ＭＳ 明朝" panose="02020609040205080304" pitchFamily="17" charset="-128"/>
              </a:rPr>
              <a:t>○お子さんに関してのお悩みや不安は、学校または次の関係機関にご相談ください。</a:t>
            </a:r>
            <a:endParaRPr kumimoji="1" lang="en-US" altLang="ja-JP" sz="1292" b="1" dirty="0">
              <a:latin typeface="ＭＳ 明朝" panose="02020609040205080304" pitchFamily="17" charset="-128"/>
              <a:ea typeface="ＭＳ 明朝" panose="02020609040205080304" pitchFamily="17" charset="-128"/>
            </a:endParaRPr>
          </a:p>
          <a:p>
            <a:r>
              <a:rPr kumimoji="1" lang="ja-JP" altLang="en-US" sz="1292" b="1" dirty="0">
                <a:latin typeface="ＭＳ ゴシック" panose="020B0609070205080204" pitchFamily="49" charset="-128"/>
                <a:ea typeface="ＭＳ ゴシック" panose="020B0609070205080204" pitchFamily="49" charset="-128"/>
              </a:rPr>
              <a:t>・古河市家庭児童相談　</a:t>
            </a:r>
            <a:r>
              <a:rPr kumimoji="1" lang="en-US" altLang="ja-JP" sz="1292" b="1" dirty="0">
                <a:latin typeface="ＭＳ ゴシック" panose="020B0609070205080204" pitchFamily="49" charset="-128"/>
                <a:ea typeface="ＭＳ ゴシック" panose="020B0609070205080204" pitchFamily="49" charset="-128"/>
              </a:rPr>
              <a:t>0280-48-6884</a:t>
            </a:r>
          </a:p>
          <a:p>
            <a:r>
              <a:rPr kumimoji="1" lang="ja-JP" altLang="en-US" sz="1292" b="1" dirty="0">
                <a:latin typeface="ＭＳ ゴシック" panose="020B0609070205080204" pitchFamily="49" charset="-128"/>
                <a:ea typeface="ＭＳ ゴシック" panose="020B0609070205080204" pitchFamily="49" charset="-128"/>
              </a:rPr>
              <a:t>・いじめ・体罰解消サポートセンター　</a:t>
            </a:r>
            <a:r>
              <a:rPr kumimoji="1" lang="en-US" altLang="ja-JP" sz="1292" b="1" dirty="0">
                <a:latin typeface="ＭＳ ゴシック" panose="020B0609070205080204" pitchFamily="49" charset="-128"/>
                <a:ea typeface="ＭＳ ゴシック" panose="020B0609070205080204" pitchFamily="49" charset="-128"/>
              </a:rPr>
              <a:t>0296-22-7830</a:t>
            </a:r>
          </a:p>
          <a:p>
            <a:r>
              <a:rPr kumimoji="1" lang="ja-JP" altLang="en-US" sz="1292" b="1" dirty="0">
                <a:latin typeface="ＭＳ ゴシック" panose="020B0609070205080204" pitchFamily="49" charset="-128"/>
                <a:ea typeface="ＭＳ ゴシック" panose="020B0609070205080204" pitchFamily="49" charset="-128"/>
              </a:rPr>
              <a:t>・子どもホットライン　</a:t>
            </a:r>
            <a:r>
              <a:rPr kumimoji="1" lang="en-US" altLang="ja-JP" sz="1292" b="1" dirty="0">
                <a:latin typeface="ＭＳ ゴシック" panose="020B0609070205080204" pitchFamily="49" charset="-128"/>
                <a:ea typeface="ＭＳ ゴシック" panose="020B0609070205080204" pitchFamily="49" charset="-128"/>
              </a:rPr>
              <a:t>029-221-8181</a:t>
            </a:r>
          </a:p>
          <a:p>
            <a:r>
              <a:rPr kumimoji="1" lang="ja-JP" altLang="en-US" sz="1292" b="1" dirty="0">
                <a:latin typeface="ＭＳ ゴシック" panose="020B0609070205080204" pitchFamily="49" charset="-128"/>
                <a:ea typeface="ＭＳ ゴシック" panose="020B0609070205080204" pitchFamily="49" charset="-128"/>
              </a:rPr>
              <a:t>・筑西児童相談所　</a:t>
            </a:r>
            <a:r>
              <a:rPr kumimoji="1" lang="en-US" altLang="ja-JP" sz="1292" b="1" dirty="0">
                <a:latin typeface="ＭＳ ゴシック" panose="020B0609070205080204" pitchFamily="49" charset="-128"/>
                <a:ea typeface="ＭＳ ゴシック" panose="020B0609070205080204" pitchFamily="49" charset="-128"/>
              </a:rPr>
              <a:t>0296-24-1614</a:t>
            </a:r>
          </a:p>
          <a:p>
            <a:r>
              <a:rPr kumimoji="1" lang="ja-JP" altLang="en-US" sz="1292" b="1" dirty="0">
                <a:latin typeface="ＭＳ ゴシック" panose="020B0609070205080204" pitchFamily="49" charset="-128"/>
                <a:ea typeface="ＭＳ ゴシック" panose="020B0609070205080204" pitchFamily="49" charset="-128"/>
              </a:rPr>
              <a:t>・茨城県教育研修センター　</a:t>
            </a:r>
            <a:r>
              <a:rPr kumimoji="1" lang="en-US" altLang="ja-JP" sz="1292" b="1" dirty="0">
                <a:latin typeface="ＭＳ ゴシック" panose="020B0609070205080204" pitchFamily="49" charset="-128"/>
                <a:ea typeface="ＭＳ ゴシック" panose="020B0609070205080204" pitchFamily="49" charset="-128"/>
              </a:rPr>
              <a:t>0296-71-3870</a:t>
            </a:r>
            <a:r>
              <a:rPr kumimoji="1" lang="ja-JP" altLang="en-US" sz="1292" b="1" dirty="0">
                <a:latin typeface="ＭＳ ゴシック" panose="020B0609070205080204" pitchFamily="49" charset="-128"/>
                <a:ea typeface="ＭＳ ゴシック" panose="020B0609070205080204" pitchFamily="49" charset="-128"/>
              </a:rPr>
              <a:t>　</a:t>
            </a:r>
            <a:r>
              <a:rPr kumimoji="1" lang="ja-JP" altLang="en-US" sz="1292" b="1" dirty="0">
                <a:latin typeface="ＭＳ 明朝" panose="02020609040205080304" pitchFamily="17" charset="-128"/>
                <a:ea typeface="ＭＳ 明朝" panose="02020609040205080304" pitchFamily="17" charset="-128"/>
              </a:rPr>
              <a:t>など</a:t>
            </a:r>
            <a:endParaRPr kumimoji="1" lang="en-US" altLang="ja-JP" sz="1292" b="1" dirty="0">
              <a:latin typeface="ＭＳ 明朝" panose="02020609040205080304" pitchFamily="17" charset="-128"/>
              <a:ea typeface="ＭＳ 明朝" panose="02020609040205080304" pitchFamily="17" charset="-128"/>
            </a:endParaRPr>
          </a:p>
          <a:p>
            <a:endParaRPr kumimoji="1" lang="en-US" altLang="ja-JP" sz="538" b="1" dirty="0">
              <a:latin typeface="ＭＳ 明朝" panose="02020609040205080304" pitchFamily="17" charset="-128"/>
              <a:ea typeface="ＭＳ 明朝" panose="02020609040205080304" pitchFamily="17" charset="-128"/>
            </a:endParaRPr>
          </a:p>
          <a:p>
            <a:r>
              <a:rPr kumimoji="1" lang="ja-JP" altLang="en-US" sz="1292" b="1" dirty="0">
                <a:latin typeface="ＭＳ 明朝" panose="02020609040205080304" pitchFamily="17" charset="-128"/>
                <a:ea typeface="ＭＳ 明朝" panose="02020609040205080304" pitchFamily="17" charset="-128"/>
              </a:rPr>
              <a:t>○定期的に</a:t>
            </a:r>
            <a:r>
              <a:rPr kumimoji="1" lang="ja-JP" altLang="en-US" sz="1292" b="1" dirty="0">
                <a:solidFill>
                  <a:srgbClr val="FF0000"/>
                </a:solidFill>
                <a:latin typeface="ＭＳ ゴシック" panose="020B0609070205080204" pitchFamily="49" charset="-128"/>
                <a:ea typeface="ＭＳ ゴシック" panose="020B0609070205080204" pitchFamily="49" charset="-128"/>
              </a:rPr>
              <a:t>スクールカウンセラー</a:t>
            </a:r>
            <a:r>
              <a:rPr kumimoji="1" lang="ja-JP" altLang="en-US" sz="1292" b="1" dirty="0">
                <a:latin typeface="ＭＳ 明朝" panose="02020609040205080304" pitchFamily="17" charset="-128"/>
                <a:ea typeface="ＭＳ 明朝" panose="02020609040205080304" pitchFamily="17" charset="-128"/>
              </a:rPr>
              <a:t>が来校しております。</a:t>
            </a:r>
            <a:endParaRPr kumimoji="1" lang="en-US" altLang="ja-JP" sz="1292" b="1" dirty="0">
              <a:latin typeface="ＭＳ 明朝" panose="02020609040205080304" pitchFamily="17" charset="-128"/>
              <a:ea typeface="ＭＳ 明朝" panose="02020609040205080304" pitchFamily="17" charset="-128"/>
            </a:endParaRPr>
          </a:p>
          <a:p>
            <a:r>
              <a:rPr kumimoji="1" lang="ja-JP" altLang="en-US" sz="1292" b="1" dirty="0">
                <a:latin typeface="ＭＳ 明朝" panose="02020609040205080304" pitchFamily="17" charset="-128"/>
                <a:ea typeface="ＭＳ 明朝" panose="02020609040205080304" pitchFamily="17" charset="-128"/>
              </a:rPr>
              <a:t>保護者の相談もＯＫです。予約等、詳しくはおたより</a:t>
            </a:r>
            <a:endParaRPr kumimoji="1" lang="en-US" altLang="ja-JP" sz="1292" b="1" dirty="0">
              <a:latin typeface="ＭＳ 明朝" panose="02020609040205080304" pitchFamily="17" charset="-128"/>
              <a:ea typeface="ＭＳ 明朝" panose="02020609040205080304" pitchFamily="17" charset="-128"/>
            </a:endParaRPr>
          </a:p>
          <a:p>
            <a:r>
              <a:rPr kumimoji="1" lang="ja-JP" altLang="en-US" sz="1292" b="1" dirty="0">
                <a:latin typeface="ＭＳ 明朝" panose="02020609040205080304" pitchFamily="17" charset="-128"/>
                <a:ea typeface="ＭＳ 明朝" panose="02020609040205080304" pitchFamily="17" charset="-128"/>
              </a:rPr>
              <a:t>でお知らせします。なお秘密は厳守されます。</a:t>
            </a:r>
            <a:endParaRPr kumimoji="1" lang="en-US" altLang="ja-JP" sz="1292" b="1" dirty="0">
              <a:latin typeface="ＭＳ 明朝" panose="02020609040205080304" pitchFamily="17" charset="-128"/>
              <a:ea typeface="ＭＳ 明朝" panose="02020609040205080304" pitchFamily="17" charset="-128"/>
            </a:endParaRPr>
          </a:p>
        </p:txBody>
      </p:sp>
      <p:sp>
        <p:nvSpPr>
          <p:cNvPr id="59" name="テキスト ボックス 58">
            <a:extLst>
              <a:ext uri="{FF2B5EF4-FFF2-40B4-BE49-F238E27FC236}">
                <a16:creationId xmlns:a16="http://schemas.microsoft.com/office/drawing/2014/main" id="{3454C2AE-FE4A-4BF6-ADCB-3B776C3D8F71}"/>
              </a:ext>
            </a:extLst>
          </p:cNvPr>
          <p:cNvSpPr txBox="1"/>
          <p:nvPr/>
        </p:nvSpPr>
        <p:spPr>
          <a:xfrm>
            <a:off x="6422703" y="1812210"/>
            <a:ext cx="2638903" cy="2277547"/>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600" b="1" dirty="0">
                <a:solidFill>
                  <a:srgbClr val="0000FF"/>
                </a:solidFill>
                <a:latin typeface="ＭＳ ゴシック" panose="020B0609070205080204" pitchFamily="49" charset="-128"/>
                <a:ea typeface="ＭＳ ゴシック" panose="020B0609070205080204" pitchFamily="49" charset="-128"/>
              </a:rPr>
              <a:t>服装について</a:t>
            </a:r>
            <a:endParaRPr kumimoji="1" lang="en-US" altLang="ja-JP" sz="1600" b="1" dirty="0">
              <a:solidFill>
                <a:srgbClr val="0000FF"/>
              </a:solidFill>
              <a:latin typeface="ＭＳ ゴシック" panose="020B0609070205080204" pitchFamily="49" charset="-128"/>
              <a:ea typeface="ＭＳ ゴシック" panose="020B0609070205080204" pitchFamily="49" charset="-128"/>
            </a:endParaRPr>
          </a:p>
          <a:p>
            <a:pPr algn="ctr"/>
            <a:endParaRPr kumimoji="1" lang="en-US" altLang="ja-JP" sz="600"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・場に応じた服装を心がける。</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・露出の多い服を着用したり、華美なアクセサリー</a:t>
            </a:r>
            <a:r>
              <a:rPr kumimoji="1" lang="en-US" altLang="ja-JP" sz="1000" b="1" dirty="0">
                <a:latin typeface="ＭＳ 明朝" panose="02020609040205080304" pitchFamily="17" charset="-128"/>
                <a:ea typeface="ＭＳ 明朝" panose="02020609040205080304" pitchFamily="17" charset="-128"/>
              </a:rPr>
              <a:t>(</a:t>
            </a:r>
            <a:r>
              <a:rPr kumimoji="1" lang="ja-JP" altLang="en-US" sz="1000" b="1" dirty="0">
                <a:latin typeface="ＭＳ 明朝" panose="02020609040205080304" pitchFamily="17" charset="-128"/>
                <a:ea typeface="ＭＳ 明朝" panose="02020609040205080304" pitchFamily="17" charset="-128"/>
              </a:rPr>
              <a:t>髪</a:t>
            </a:r>
            <a:r>
              <a:rPr kumimoji="1" lang="ja-JP" altLang="en-US" sz="1000" b="1" dirty="0" err="1">
                <a:latin typeface="ＭＳ 明朝" panose="02020609040205080304" pitchFamily="17" charset="-128"/>
                <a:ea typeface="ＭＳ 明朝" panose="02020609040205080304" pitchFamily="17" charset="-128"/>
              </a:rPr>
              <a:t>どめ</a:t>
            </a:r>
            <a:r>
              <a:rPr kumimoji="1" lang="ja-JP" altLang="en-US" sz="1000" b="1" dirty="0">
                <a:latin typeface="ＭＳ 明朝" panose="02020609040205080304" pitchFamily="17" charset="-128"/>
                <a:ea typeface="ＭＳ 明朝" panose="02020609040205080304" pitchFamily="17" charset="-128"/>
              </a:rPr>
              <a:t>なども含む</a:t>
            </a:r>
            <a:r>
              <a:rPr kumimoji="1" lang="en-US" altLang="ja-JP" sz="1000" b="1" dirty="0">
                <a:latin typeface="ＭＳ 明朝" panose="02020609040205080304" pitchFamily="17" charset="-128"/>
                <a:ea typeface="ＭＳ 明朝" panose="02020609040205080304" pitchFamily="17" charset="-128"/>
              </a:rPr>
              <a:t>)</a:t>
            </a:r>
            <a:r>
              <a:rPr kumimoji="1" lang="ja-JP" altLang="en-US" sz="1000" b="1" dirty="0">
                <a:latin typeface="ＭＳ 明朝" panose="02020609040205080304" pitchFamily="17" charset="-128"/>
                <a:ea typeface="ＭＳ 明朝" panose="02020609040205080304" pitchFamily="17" charset="-128"/>
              </a:rPr>
              <a:t>などをつけたりしない</a:t>
            </a:r>
            <a:r>
              <a:rPr kumimoji="1" lang="en-US" altLang="ja-JP" sz="1000" b="1" dirty="0">
                <a:latin typeface="ＭＳ 明朝" panose="02020609040205080304" pitchFamily="17" charset="-128"/>
                <a:ea typeface="ＭＳ 明朝" panose="02020609040205080304" pitchFamily="17" charset="-128"/>
              </a:rPr>
              <a:t>(</a:t>
            </a:r>
            <a:r>
              <a:rPr kumimoji="1" lang="ja-JP" altLang="en-US" sz="1000" b="1" dirty="0">
                <a:latin typeface="ＭＳ 明朝" panose="02020609040205080304" pitchFamily="17" charset="-128"/>
                <a:ea typeface="ＭＳ 明朝" panose="02020609040205080304" pitchFamily="17" charset="-128"/>
              </a:rPr>
              <a:t>集中して学習するためや、運動、実験などの時の事故防止のため</a:t>
            </a:r>
            <a:r>
              <a:rPr kumimoji="1" lang="en-US" altLang="ja-JP" sz="1000" b="1" dirty="0">
                <a:latin typeface="ＭＳ 明朝" panose="02020609040205080304" pitchFamily="17" charset="-128"/>
                <a:ea typeface="ＭＳ 明朝" panose="02020609040205080304" pitchFamily="17" charset="-128"/>
              </a:rPr>
              <a:t>)</a:t>
            </a:r>
            <a:r>
              <a:rPr kumimoji="1" lang="ja-JP" altLang="en-US" sz="1000" b="1" dirty="0">
                <a:latin typeface="ＭＳ 明朝" panose="02020609040205080304" pitchFamily="17" charset="-128"/>
                <a:ea typeface="ＭＳ 明朝" panose="02020609040205080304" pitchFamily="17" charset="-128"/>
              </a:rPr>
              <a:t>。</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・頭髪は、染めたり、脱色したりしない。肩より長い髪はきちんとしばる。</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・原則として、体育着で登校しない。</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・上着の左胸に名札をつける。学校のみとし、教室に保管する。</a:t>
            </a:r>
            <a:endParaRPr kumimoji="1" lang="en-US" altLang="ja-JP" sz="1000" b="1" dirty="0">
              <a:latin typeface="ＭＳ 明朝" panose="02020609040205080304" pitchFamily="17" charset="-128"/>
              <a:ea typeface="ＭＳ 明朝" panose="02020609040205080304" pitchFamily="17" charset="-128"/>
            </a:endParaRPr>
          </a:p>
          <a:p>
            <a:r>
              <a:rPr kumimoji="1" lang="ja-JP" altLang="en-US" sz="1000" b="1" dirty="0">
                <a:latin typeface="ＭＳ 明朝" panose="02020609040205080304" pitchFamily="17" charset="-128"/>
                <a:ea typeface="ＭＳ 明朝" panose="02020609040205080304" pitchFamily="17" charset="-128"/>
              </a:rPr>
              <a:t>・黄色の縁取り上履きをはく。かかとをつぶさない。</a:t>
            </a:r>
            <a:endParaRPr kumimoji="1" lang="en-US" altLang="ja-JP" sz="1050" b="1" dirty="0">
              <a:latin typeface="ＭＳ 明朝" panose="02020609040205080304" pitchFamily="17" charset="-128"/>
              <a:ea typeface="ＭＳ 明朝" panose="02020609040205080304" pitchFamily="17" charset="-128"/>
            </a:endParaRPr>
          </a:p>
        </p:txBody>
      </p:sp>
      <p:sp>
        <p:nvSpPr>
          <p:cNvPr id="62" name="テキスト ボックス 61">
            <a:extLst>
              <a:ext uri="{FF2B5EF4-FFF2-40B4-BE49-F238E27FC236}">
                <a16:creationId xmlns:a16="http://schemas.microsoft.com/office/drawing/2014/main" id="{157E3917-BCE9-42C9-852E-4355B4561900}"/>
              </a:ext>
            </a:extLst>
          </p:cNvPr>
          <p:cNvSpPr txBox="1"/>
          <p:nvPr/>
        </p:nvSpPr>
        <p:spPr>
          <a:xfrm>
            <a:off x="9019510" y="939287"/>
            <a:ext cx="2822229" cy="2970044"/>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600" b="1" dirty="0">
                <a:solidFill>
                  <a:srgbClr val="0000FF"/>
                </a:solidFill>
                <a:latin typeface="ＭＳ ゴシック" panose="020B0609070205080204" pitchFamily="49" charset="-128"/>
                <a:ea typeface="ＭＳ ゴシック" panose="020B0609070205080204" pitchFamily="49" charset="-128"/>
              </a:rPr>
              <a:t>放課後・休日の過ごし方</a:t>
            </a:r>
            <a:endParaRPr kumimoji="1" lang="en-US" altLang="ja-JP" sz="1600" dirty="0">
              <a:latin typeface="ＭＳ 明朝" panose="02020609040205080304" pitchFamily="17" charset="-128"/>
              <a:ea typeface="ＭＳ 明朝" panose="02020609040205080304" pitchFamily="17" charset="-128"/>
            </a:endParaRPr>
          </a:p>
          <a:p>
            <a:endParaRPr kumimoji="1" lang="en-US" altLang="ja-JP" sz="6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・出かける時は家の人に行き先、帰宅時</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刻を告げる。</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・外出時には黄色い帽子をかぶり、防犯</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ブザーを持つようにする。</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・長期の休業日は、午前</a:t>
            </a:r>
            <a:r>
              <a:rPr kumimoji="1" lang="en-US" altLang="ja-JP" sz="1100" b="1" dirty="0">
                <a:latin typeface="ＭＳ 明朝" panose="02020609040205080304" pitchFamily="17" charset="-128"/>
                <a:ea typeface="ＭＳ 明朝" panose="02020609040205080304" pitchFamily="17" charset="-128"/>
              </a:rPr>
              <a:t>10</a:t>
            </a:r>
            <a:r>
              <a:rPr kumimoji="1" lang="ja-JP" altLang="en-US" sz="1100" b="1" dirty="0">
                <a:latin typeface="ＭＳ 明朝" panose="02020609040205080304" pitchFamily="17" charset="-128"/>
                <a:ea typeface="ＭＳ 明朝" panose="02020609040205080304" pitchFamily="17" charset="-128"/>
              </a:rPr>
              <a:t>時までは家庭で過ごす。</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・帰宅時刻は、春休み・夏休みは午後</a:t>
            </a:r>
            <a:r>
              <a:rPr kumimoji="1" lang="en-US" altLang="ja-JP" sz="1100" b="1" dirty="0">
                <a:latin typeface="ＭＳ 明朝" panose="02020609040205080304" pitchFamily="17" charset="-128"/>
                <a:ea typeface="ＭＳ 明朝" panose="02020609040205080304" pitchFamily="17" charset="-128"/>
              </a:rPr>
              <a:t>5</a:t>
            </a:r>
            <a:r>
              <a:rPr kumimoji="1" lang="ja-JP" altLang="en-US" sz="1100" b="1" dirty="0">
                <a:latin typeface="ＭＳ 明朝" panose="02020609040205080304" pitchFamily="17" charset="-128"/>
                <a:ea typeface="ＭＳ 明朝" panose="02020609040205080304" pitchFamily="17" charset="-128"/>
              </a:rPr>
              <a:t>時、冬休みは午後</a:t>
            </a:r>
            <a:r>
              <a:rPr kumimoji="1" lang="en-US" altLang="ja-JP" sz="1100" b="1" dirty="0">
                <a:latin typeface="ＭＳ 明朝" panose="02020609040205080304" pitchFamily="17" charset="-128"/>
                <a:ea typeface="ＭＳ 明朝" panose="02020609040205080304" pitchFamily="17" charset="-128"/>
              </a:rPr>
              <a:t>4</a:t>
            </a:r>
            <a:r>
              <a:rPr kumimoji="1" lang="ja-JP" altLang="en-US" sz="1100" b="1" dirty="0">
                <a:latin typeface="ＭＳ 明朝" panose="02020609040205080304" pitchFamily="17" charset="-128"/>
                <a:ea typeface="ＭＳ 明朝" panose="02020609040205080304" pitchFamily="17" charset="-128"/>
              </a:rPr>
              <a:t>時とする。</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・下校後、校庭に自転車を乗り入れない。自転車は体育館の南側や花壇の前に置く。</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・学校敷地内では、飲食はしない。ゴミ</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は持ち帰る。</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・交通ルールを守り、よく安全を確かめ、交通事故にあわないように注意する。</a:t>
            </a:r>
            <a:endParaRPr kumimoji="1" lang="en-US" altLang="ja-JP" sz="1100" b="1" dirty="0">
              <a:latin typeface="ＭＳ 明朝" panose="02020609040205080304" pitchFamily="17" charset="-128"/>
              <a:ea typeface="ＭＳ 明朝" panose="02020609040205080304" pitchFamily="17" charset="-128"/>
            </a:endParaRPr>
          </a:p>
          <a:p>
            <a:r>
              <a:rPr kumimoji="1" lang="ja-JP" altLang="en-US" sz="1100" b="1" dirty="0">
                <a:latin typeface="ＭＳ 明朝" panose="02020609040205080304" pitchFamily="17" charset="-128"/>
                <a:ea typeface="ＭＳ 明朝" panose="02020609040205080304" pitchFamily="17" charset="-128"/>
              </a:rPr>
              <a:t>・知らない人にはついていかない。</a:t>
            </a:r>
            <a:endParaRPr kumimoji="1" lang="en-US" altLang="ja-JP" sz="1100" b="1" dirty="0">
              <a:latin typeface="ＭＳ 明朝" panose="02020609040205080304" pitchFamily="17" charset="-128"/>
              <a:ea typeface="ＭＳ 明朝" panose="02020609040205080304" pitchFamily="17" charset="-128"/>
            </a:endParaRPr>
          </a:p>
        </p:txBody>
      </p:sp>
      <p:sp>
        <p:nvSpPr>
          <p:cNvPr id="63" name="テキスト ボックス 62">
            <a:extLst>
              <a:ext uri="{FF2B5EF4-FFF2-40B4-BE49-F238E27FC236}">
                <a16:creationId xmlns:a16="http://schemas.microsoft.com/office/drawing/2014/main" id="{FD128E4A-489E-4BF7-A295-C93B2057661F}"/>
              </a:ext>
            </a:extLst>
          </p:cNvPr>
          <p:cNvSpPr txBox="1"/>
          <p:nvPr/>
        </p:nvSpPr>
        <p:spPr>
          <a:xfrm>
            <a:off x="11860795" y="1834727"/>
            <a:ext cx="2447313" cy="2246769"/>
          </a:xfrm>
          <a:prstGeom prst="rect">
            <a:avLst/>
          </a:prstGeom>
          <a:noFill/>
          <a:ln>
            <a:noFill/>
          </a:ln>
          <a:effectLst>
            <a:outerShdw blurRad="50800" dist="38100" dir="5400000" algn="t" rotWithShape="0">
              <a:prstClr val="black">
                <a:alpha val="40000"/>
              </a:prstClr>
            </a:outerShdw>
          </a:effectLst>
        </p:spPr>
        <p:txBody>
          <a:bodyPr wrap="square" rtlCol="0">
            <a:spAutoFit/>
          </a:bodyPr>
          <a:lstStyle/>
          <a:p>
            <a:pPr algn="ctr"/>
            <a:r>
              <a:rPr kumimoji="1" lang="ja-JP" altLang="en-US" sz="1400" b="1" dirty="0">
                <a:solidFill>
                  <a:srgbClr val="0000FF"/>
                </a:solidFill>
                <a:latin typeface="ＭＳ ゴシック" panose="020B0609070205080204" pitchFamily="49" charset="-128"/>
                <a:ea typeface="ＭＳ ゴシック" panose="020B0609070205080204" pitchFamily="49" charset="-128"/>
              </a:rPr>
              <a:t>禁止です！</a:t>
            </a:r>
            <a:endParaRPr kumimoji="1" lang="en-US" altLang="ja-JP" sz="1400" dirty="0">
              <a:latin typeface="ＭＳ 明朝" panose="02020609040205080304" pitchFamily="17" charset="-128"/>
              <a:ea typeface="ＭＳ 明朝" panose="02020609040205080304" pitchFamily="17" charset="-128"/>
            </a:endParaRPr>
          </a:p>
          <a:p>
            <a:r>
              <a:rPr kumimoji="1" lang="ja-JP" altLang="en-US" sz="900" b="1" u="sng" dirty="0">
                <a:latin typeface="ＭＳ Ｐゴシック" panose="020B0600070205080204" pitchFamily="50" charset="-128"/>
                <a:ea typeface="ＭＳ Ｐゴシック" panose="020B0600070205080204" pitchFamily="50" charset="-128"/>
              </a:rPr>
              <a:t>ご家庭のご協力をお願いします。</a:t>
            </a:r>
            <a:endParaRPr kumimoji="1" lang="en-US" altLang="ja-JP" sz="900" b="1" u="sng" dirty="0">
              <a:latin typeface="ＭＳ Ｐゴシック" panose="020B0600070205080204" pitchFamily="50" charset="-128"/>
              <a:ea typeface="ＭＳ Ｐゴシック" panose="020B0600070205080204" pitchFamily="50" charset="-128"/>
            </a:endParaRPr>
          </a:p>
          <a:p>
            <a:r>
              <a:rPr kumimoji="1" lang="ja-JP" altLang="en-US" sz="900" b="1" dirty="0">
                <a:latin typeface="ＭＳ 明朝" panose="02020609040205080304" pitchFamily="17" charset="-128"/>
                <a:ea typeface="ＭＳ 明朝" panose="02020609040205080304" pitchFamily="17" charset="-128"/>
              </a:rPr>
              <a:t>・学校にお金や必要のないものを持ってくること</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・子どもどうしでお金や貴重品のやりとりをすること</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・子どもたちだけで、他の市や町に行くこと</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・子どもたちだけでゲームセンターやカラオケ店へ出入りすること</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・川に入ったり、火遊びしたりするなど、危険な遊びをすること</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明朝" panose="02020609040205080304" pitchFamily="17" charset="-128"/>
                <a:ea typeface="ＭＳ 明朝" panose="02020609040205080304" pitchFamily="17" charset="-128"/>
              </a:rPr>
              <a:t>・友達の家に外泊したり、自分の家に泊めたりすること</a:t>
            </a:r>
            <a:endParaRPr kumimoji="1" lang="en-US" altLang="ja-JP" sz="900" b="1" dirty="0">
              <a:latin typeface="ＭＳ 明朝" panose="02020609040205080304" pitchFamily="17" charset="-128"/>
              <a:ea typeface="ＭＳ 明朝" panose="02020609040205080304" pitchFamily="17" charset="-128"/>
            </a:endParaRPr>
          </a:p>
          <a:p>
            <a:r>
              <a:rPr kumimoji="1" lang="ja-JP" altLang="en-US" sz="900" b="1" dirty="0">
                <a:latin typeface="ＭＳ Ｐゴシック" panose="020B0600070205080204" pitchFamily="50" charset="-128"/>
                <a:ea typeface="ＭＳ Ｐゴシック" panose="020B0600070205080204" pitchFamily="50" charset="-128"/>
              </a:rPr>
              <a:t>・</a:t>
            </a:r>
            <a:r>
              <a:rPr kumimoji="1" lang="ja-JP" altLang="en-US" sz="900" b="1" dirty="0">
                <a:solidFill>
                  <a:srgbClr val="FF0000"/>
                </a:solidFill>
                <a:latin typeface="ＭＳ Ｐゴシック" panose="020B0600070205080204" pitchFamily="50" charset="-128"/>
                <a:ea typeface="ＭＳ Ｐゴシック" panose="020B0600070205080204" pitchFamily="50" charset="-128"/>
              </a:rPr>
              <a:t>いじめは絶対、許さない。</a:t>
            </a:r>
            <a:endParaRPr kumimoji="1" lang="en-US" altLang="ja-JP" sz="900" b="1" dirty="0">
              <a:solidFill>
                <a:srgbClr val="FF0000"/>
              </a:solidFill>
              <a:latin typeface="ＭＳ Ｐゴシック" panose="020B0600070205080204" pitchFamily="50" charset="-128"/>
              <a:ea typeface="ＭＳ Ｐゴシック" panose="020B0600070205080204" pitchFamily="50" charset="-128"/>
            </a:endParaRPr>
          </a:p>
        </p:txBody>
      </p:sp>
      <p:pic>
        <p:nvPicPr>
          <p:cNvPr id="5" name="図 4">
            <a:extLst>
              <a:ext uri="{FF2B5EF4-FFF2-40B4-BE49-F238E27FC236}">
                <a16:creationId xmlns:a16="http://schemas.microsoft.com/office/drawing/2014/main" id="{C118ED87-1A7E-4430-AF1A-1DCF6C43BF6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324" y="42626"/>
            <a:ext cx="4543274" cy="820868"/>
          </a:xfrm>
          <a:prstGeom prst="rect">
            <a:avLst/>
          </a:prstGeom>
        </p:spPr>
      </p:pic>
      <p:sp>
        <p:nvSpPr>
          <p:cNvPr id="47" name="テキスト ボックス 46">
            <a:extLst>
              <a:ext uri="{FF2B5EF4-FFF2-40B4-BE49-F238E27FC236}">
                <a16:creationId xmlns:a16="http://schemas.microsoft.com/office/drawing/2014/main" id="{3E8ED855-C430-4351-941C-2053AD25D8A4}"/>
              </a:ext>
            </a:extLst>
          </p:cNvPr>
          <p:cNvSpPr txBox="1"/>
          <p:nvPr/>
        </p:nvSpPr>
        <p:spPr>
          <a:xfrm>
            <a:off x="9149310" y="4213482"/>
            <a:ext cx="2527023" cy="646331"/>
          </a:xfrm>
          <a:prstGeom prst="rect">
            <a:avLst/>
          </a:prstGeom>
          <a:solidFill>
            <a:srgbClr val="FFFF00"/>
          </a:solidFill>
          <a:ln>
            <a:noFill/>
          </a:ln>
          <a:effectLst>
            <a:outerShdw blurRad="50800" dist="38100" dir="5400000" algn="t" rotWithShape="0">
              <a:prstClr val="black">
                <a:alpha val="40000"/>
              </a:prstClr>
            </a:outerShdw>
          </a:effectLst>
        </p:spPr>
        <p:txBody>
          <a:bodyPr wrap="square" rtlCol="0">
            <a:spAutoFit/>
          </a:bodyPr>
          <a:lstStyle/>
          <a:p>
            <a:r>
              <a:rPr kumimoji="1" lang="ja-JP" altLang="en-US" sz="1200" b="1" dirty="0">
                <a:solidFill>
                  <a:srgbClr val="FF0000"/>
                </a:solidFill>
                <a:latin typeface="ＭＳ ゴシック" panose="020B0609070205080204" pitchFamily="49" charset="-128"/>
                <a:ea typeface="ＭＳ ゴシック" panose="020B0609070205080204" pitchFamily="49" charset="-128"/>
              </a:rPr>
              <a:t>月曜日に忘れ物が目立ちます</a:t>
            </a:r>
            <a:r>
              <a:rPr kumimoji="1" lang="en-US" altLang="ja-JP" sz="12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200" b="1" dirty="0">
                <a:solidFill>
                  <a:srgbClr val="FF0000"/>
                </a:solidFill>
                <a:latin typeface="ＭＳ ゴシック" panose="020B0609070205080204" pitchFamily="49" charset="-128"/>
                <a:ea typeface="ＭＳ ゴシック" panose="020B0609070205080204" pitchFamily="49" charset="-128"/>
              </a:rPr>
              <a:t>特にうわばき</a:t>
            </a:r>
            <a:r>
              <a:rPr kumimoji="1" lang="en-US" altLang="ja-JP" sz="1200" b="1" dirty="0">
                <a:solidFill>
                  <a:srgbClr val="FF0000"/>
                </a:solidFill>
                <a:latin typeface="ＭＳ ゴシック" panose="020B0609070205080204" pitchFamily="49" charset="-128"/>
                <a:ea typeface="ＭＳ ゴシック" panose="020B0609070205080204" pitchFamily="49" charset="-128"/>
              </a:rPr>
              <a:t>)</a:t>
            </a:r>
            <a:r>
              <a:rPr kumimoji="1" lang="ja-JP" altLang="en-US" sz="1200" b="1" dirty="0">
                <a:solidFill>
                  <a:srgbClr val="FF0000"/>
                </a:solidFill>
                <a:latin typeface="ＭＳ ゴシック" panose="020B0609070205080204" pitchFamily="49" charset="-128"/>
                <a:ea typeface="ＭＳ ゴシック" panose="020B0609070205080204" pitchFamily="49" charset="-128"/>
              </a:rPr>
              <a:t>。学習に影響がでるかも</a:t>
            </a:r>
            <a:r>
              <a:rPr kumimoji="1" lang="en-US" altLang="ja-JP" sz="1200" b="1" dirty="0">
                <a:solidFill>
                  <a:srgbClr val="FF0000"/>
                </a:solidFill>
                <a:latin typeface="ＭＳ ゴシック" panose="020B0609070205080204" pitchFamily="49" charset="-128"/>
                <a:ea typeface="ＭＳ ゴシック" panose="020B0609070205080204" pitchFamily="49" charset="-128"/>
              </a:rPr>
              <a:t>…</a:t>
            </a:r>
            <a:endParaRPr kumimoji="1" lang="en-US" altLang="ja-JP" sz="900" b="1" dirty="0">
              <a:solidFill>
                <a:srgbClr val="FF0000"/>
              </a:solidFill>
              <a:latin typeface="ＭＳ 明朝" panose="02020609040205080304" pitchFamily="17" charset="-128"/>
              <a:ea typeface="ＭＳ 明朝" panose="02020609040205080304" pitchFamily="17" charset="-128"/>
            </a:endParaRPr>
          </a:p>
        </p:txBody>
      </p:sp>
      <p:sp>
        <p:nvSpPr>
          <p:cNvPr id="64" name="テキスト ボックス 63">
            <a:extLst>
              <a:ext uri="{FF2B5EF4-FFF2-40B4-BE49-F238E27FC236}">
                <a16:creationId xmlns:a16="http://schemas.microsoft.com/office/drawing/2014/main" id="{14FD9429-BFEC-444D-A203-D4AF94B58FC3}"/>
              </a:ext>
            </a:extLst>
          </p:cNvPr>
          <p:cNvSpPr txBox="1"/>
          <p:nvPr/>
        </p:nvSpPr>
        <p:spPr>
          <a:xfrm>
            <a:off x="10276751" y="649978"/>
            <a:ext cx="4025681" cy="261610"/>
          </a:xfrm>
          <a:prstGeom prst="rect">
            <a:avLst/>
          </a:prstGeom>
          <a:noFill/>
        </p:spPr>
        <p:txBody>
          <a:bodyPr wrap="square" rtlCol="0">
            <a:spAutoFit/>
          </a:bodyPr>
          <a:lstStyle/>
          <a:p>
            <a:r>
              <a:rPr kumimoji="1" lang="ja-JP" altLang="en-US" sz="1100" dirty="0">
                <a:latin typeface="UD デジタル 教科書体 N-B" panose="02020700000000000000" pitchFamily="17" charset="-128"/>
                <a:ea typeface="UD デジタル 教科書体 N-B" panose="02020700000000000000" pitchFamily="17" charset="-128"/>
              </a:rPr>
              <a:t>学校行事・下校時間等は学校ホームページでご確認ください。</a:t>
            </a:r>
            <a:endParaRPr kumimoji="1" lang="ja-JP" altLang="en-US" sz="2087" dirty="0">
              <a:latin typeface="UD デジタル 教科書体 N-B" panose="02020700000000000000" pitchFamily="17" charset="-128"/>
              <a:ea typeface="UD デジタル 教科書体 N-B" panose="02020700000000000000" pitchFamily="17" charset="-128"/>
            </a:endParaRPr>
          </a:p>
        </p:txBody>
      </p:sp>
    </p:spTree>
    <p:extLst>
      <p:ext uri="{BB962C8B-B14F-4D97-AF65-F5344CB8AC3E}">
        <p14:creationId xmlns:p14="http://schemas.microsoft.com/office/powerpoint/2010/main" val="64486183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1070</TotalTime>
  <Words>1466</Words>
  <Application>Microsoft Office PowerPoint</Application>
  <PresentationFormat>ユーザー設定</PresentationFormat>
  <Paragraphs>161</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ゴシック</vt:lpstr>
      <vt:lpstr>ＭＳ 明朝</vt:lpstr>
      <vt:lpstr>UD デジタル 教科書体 N-B</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大谷 良明</dc:creator>
  <cp:lastModifiedBy>大谷 良明</cp:lastModifiedBy>
  <cp:revision>102</cp:revision>
  <cp:lastPrinted>2025-02-07T01:35:56Z</cp:lastPrinted>
  <dcterms:created xsi:type="dcterms:W3CDTF">2024-02-28T08:45:05Z</dcterms:created>
  <dcterms:modified xsi:type="dcterms:W3CDTF">2025-04-02T05:43:38Z</dcterms:modified>
</cp:coreProperties>
</file>